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256" r:id="rId3"/>
    <p:sldId id="258" r:id="rId4"/>
    <p:sldId id="261" r:id="rId5"/>
    <p:sldId id="262" r:id="rId6"/>
    <p:sldId id="263" r:id="rId7"/>
    <p:sldId id="264" r:id="rId8"/>
    <p:sldId id="266" r:id="rId9"/>
    <p:sldId id="265" r:id="rId10"/>
    <p:sldId id="259" r:id="rId11"/>
    <p:sldId id="292" r:id="rId12"/>
    <p:sldId id="267" r:id="rId13"/>
    <p:sldId id="268" r:id="rId14"/>
    <p:sldId id="269" r:id="rId15"/>
    <p:sldId id="270" r:id="rId16"/>
    <p:sldId id="272" r:id="rId17"/>
    <p:sldId id="273" r:id="rId18"/>
    <p:sldId id="274" r:id="rId19"/>
    <p:sldId id="275" r:id="rId20"/>
    <p:sldId id="276" r:id="rId21"/>
    <p:sldId id="277" r:id="rId22"/>
    <p:sldId id="279" r:id="rId23"/>
    <p:sldId id="280" r:id="rId24"/>
    <p:sldId id="281" r:id="rId25"/>
    <p:sldId id="282" r:id="rId26"/>
    <p:sldId id="284" r:id="rId27"/>
    <p:sldId id="285" r:id="rId28"/>
    <p:sldId id="314" r:id="rId29"/>
    <p:sldId id="286" r:id="rId30"/>
    <p:sldId id="288" r:id="rId31"/>
    <p:sldId id="289" r:id="rId32"/>
    <p:sldId id="290" r:id="rId33"/>
    <p:sldId id="291" r:id="rId34"/>
    <p:sldId id="300" r:id="rId35"/>
    <p:sldId id="293" r:id="rId36"/>
    <p:sldId id="294" r:id="rId37"/>
    <p:sldId id="296" r:id="rId38"/>
    <p:sldId id="297" r:id="rId39"/>
    <p:sldId id="298" r:id="rId40"/>
    <p:sldId id="299"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4660"/>
  </p:normalViewPr>
  <p:slideViewPr>
    <p:cSldViewPr snapToGrid="0">
      <p:cViewPr>
        <p:scale>
          <a:sx n="83" d="100"/>
          <a:sy n="83" d="100"/>
        </p:scale>
        <p:origin x="821" y="2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36AE4-CAAB-43E7-9DC6-0C296A2D4936}" type="doc">
      <dgm:prSet loTypeId="urn:microsoft.com/office/officeart/2005/8/layout/chart3" loCatId="cycle" qsTypeId="urn:microsoft.com/office/officeart/2005/8/quickstyle/3d3" qsCatId="3D" csTypeId="urn:microsoft.com/office/officeart/2005/8/colors/colorful1" csCatId="colorful" phldr="1"/>
      <dgm:spPr/>
    </dgm:pt>
    <dgm:pt modelId="{E8F7637C-B4F4-404C-A0D1-7FC1AEFBDC95}">
      <dgm:prSet phldrT="[Texto]"/>
      <dgm:spPr/>
      <dgm:t>
        <a:bodyPr/>
        <a:lstStyle/>
        <a:p>
          <a:r>
            <a:rPr lang="es-CO" dirty="0" smtClean="0"/>
            <a:t>Derechos Morales</a:t>
          </a:r>
          <a:endParaRPr lang="es-CO" dirty="0"/>
        </a:p>
      </dgm:t>
    </dgm:pt>
    <dgm:pt modelId="{4A59A38C-8354-4FBF-811D-5969991294C0}" type="parTrans" cxnId="{8E367ACF-1FF0-4250-B3E0-09018FC04F98}">
      <dgm:prSet/>
      <dgm:spPr/>
    </dgm:pt>
    <dgm:pt modelId="{03721F54-A19B-4607-9A7E-9133944B07FA}" type="sibTrans" cxnId="{8E367ACF-1FF0-4250-B3E0-09018FC04F98}">
      <dgm:prSet/>
      <dgm:spPr/>
    </dgm:pt>
    <dgm:pt modelId="{E7A90E77-C83B-4FB4-9F77-3904E8AC981F}">
      <dgm:prSet phldrT="[Texto]"/>
      <dgm:spPr/>
      <dgm:t>
        <a:bodyPr/>
        <a:lstStyle/>
        <a:p>
          <a:r>
            <a:rPr lang="es-CO" dirty="0" smtClean="0"/>
            <a:t>Derechos Patrimoniales</a:t>
          </a:r>
          <a:endParaRPr lang="es-CO" dirty="0"/>
        </a:p>
      </dgm:t>
    </dgm:pt>
    <dgm:pt modelId="{CBE8754F-7F8D-4AA9-8A1C-E17CADC3E3C2}" type="parTrans" cxnId="{1DC9C158-694A-44D8-B659-21816067E9B0}">
      <dgm:prSet/>
      <dgm:spPr/>
    </dgm:pt>
    <dgm:pt modelId="{B5C94434-CA6E-496A-9987-50EB7A2EF881}" type="sibTrans" cxnId="{1DC9C158-694A-44D8-B659-21816067E9B0}">
      <dgm:prSet/>
      <dgm:spPr/>
    </dgm:pt>
    <dgm:pt modelId="{3F9B602B-9EE7-43F3-818A-FA32DDDCF17E}" type="pres">
      <dgm:prSet presAssocID="{BAB36AE4-CAAB-43E7-9DC6-0C296A2D4936}" presName="compositeShape" presStyleCnt="0">
        <dgm:presLayoutVars>
          <dgm:chMax val="7"/>
          <dgm:dir/>
          <dgm:resizeHandles val="exact"/>
        </dgm:presLayoutVars>
      </dgm:prSet>
      <dgm:spPr/>
    </dgm:pt>
    <dgm:pt modelId="{A441D93C-44B9-4CCC-9578-0C0A57AA6615}" type="pres">
      <dgm:prSet presAssocID="{BAB36AE4-CAAB-43E7-9DC6-0C296A2D4936}" presName="wedge1" presStyleLbl="node1" presStyleIdx="0" presStyleCnt="2"/>
      <dgm:spPr/>
      <dgm:t>
        <a:bodyPr/>
        <a:lstStyle/>
        <a:p>
          <a:endParaRPr lang="es-CO"/>
        </a:p>
      </dgm:t>
    </dgm:pt>
    <dgm:pt modelId="{4DB61D74-C3F5-459B-A494-A3A34A69A8C2}" type="pres">
      <dgm:prSet presAssocID="{BAB36AE4-CAAB-43E7-9DC6-0C296A2D4936}" presName="wedge1Tx" presStyleLbl="node1" presStyleIdx="0" presStyleCnt="2">
        <dgm:presLayoutVars>
          <dgm:chMax val="0"/>
          <dgm:chPref val="0"/>
          <dgm:bulletEnabled val="1"/>
        </dgm:presLayoutVars>
      </dgm:prSet>
      <dgm:spPr/>
      <dgm:t>
        <a:bodyPr/>
        <a:lstStyle/>
        <a:p>
          <a:endParaRPr lang="es-CO"/>
        </a:p>
      </dgm:t>
    </dgm:pt>
    <dgm:pt modelId="{242A1F3A-4755-41BF-931A-6929CF5A1773}" type="pres">
      <dgm:prSet presAssocID="{BAB36AE4-CAAB-43E7-9DC6-0C296A2D4936}" presName="wedge2" presStyleLbl="node1" presStyleIdx="1" presStyleCnt="2"/>
      <dgm:spPr/>
      <dgm:t>
        <a:bodyPr/>
        <a:lstStyle/>
        <a:p>
          <a:endParaRPr lang="es-CO"/>
        </a:p>
      </dgm:t>
    </dgm:pt>
    <dgm:pt modelId="{35CC2950-A6EA-4585-A9C2-7F8726A3876F}" type="pres">
      <dgm:prSet presAssocID="{BAB36AE4-CAAB-43E7-9DC6-0C296A2D4936}" presName="wedge2Tx" presStyleLbl="node1" presStyleIdx="1" presStyleCnt="2">
        <dgm:presLayoutVars>
          <dgm:chMax val="0"/>
          <dgm:chPref val="0"/>
          <dgm:bulletEnabled val="1"/>
        </dgm:presLayoutVars>
      </dgm:prSet>
      <dgm:spPr/>
      <dgm:t>
        <a:bodyPr/>
        <a:lstStyle/>
        <a:p>
          <a:endParaRPr lang="es-CO"/>
        </a:p>
      </dgm:t>
    </dgm:pt>
  </dgm:ptLst>
  <dgm:cxnLst>
    <dgm:cxn modelId="{8E367ACF-1FF0-4250-B3E0-09018FC04F98}" srcId="{BAB36AE4-CAAB-43E7-9DC6-0C296A2D4936}" destId="{E8F7637C-B4F4-404C-A0D1-7FC1AEFBDC95}" srcOrd="0" destOrd="0" parTransId="{4A59A38C-8354-4FBF-811D-5969991294C0}" sibTransId="{03721F54-A19B-4607-9A7E-9133944B07FA}"/>
    <dgm:cxn modelId="{18E6CE25-A4CF-4F20-9FD6-F62F86EE1E81}" type="presOf" srcId="{E8F7637C-B4F4-404C-A0D1-7FC1AEFBDC95}" destId="{4DB61D74-C3F5-459B-A494-A3A34A69A8C2}" srcOrd="1" destOrd="0" presId="urn:microsoft.com/office/officeart/2005/8/layout/chart3"/>
    <dgm:cxn modelId="{3EE9B82E-F590-4F97-8294-ECE882D7D480}" type="presOf" srcId="{BAB36AE4-CAAB-43E7-9DC6-0C296A2D4936}" destId="{3F9B602B-9EE7-43F3-818A-FA32DDDCF17E}" srcOrd="0" destOrd="0" presId="urn:microsoft.com/office/officeart/2005/8/layout/chart3"/>
    <dgm:cxn modelId="{1DC9C158-694A-44D8-B659-21816067E9B0}" srcId="{BAB36AE4-CAAB-43E7-9DC6-0C296A2D4936}" destId="{E7A90E77-C83B-4FB4-9F77-3904E8AC981F}" srcOrd="1" destOrd="0" parTransId="{CBE8754F-7F8D-4AA9-8A1C-E17CADC3E3C2}" sibTransId="{B5C94434-CA6E-496A-9987-50EB7A2EF881}"/>
    <dgm:cxn modelId="{AE2EF75F-6BB2-44B8-A2E8-0F09C9710561}" type="presOf" srcId="{E7A90E77-C83B-4FB4-9F77-3904E8AC981F}" destId="{35CC2950-A6EA-4585-A9C2-7F8726A3876F}" srcOrd="1" destOrd="0" presId="urn:microsoft.com/office/officeart/2005/8/layout/chart3"/>
    <dgm:cxn modelId="{6B903284-56BA-4DA0-93C2-8C079619BF72}" type="presOf" srcId="{E7A90E77-C83B-4FB4-9F77-3904E8AC981F}" destId="{242A1F3A-4755-41BF-931A-6929CF5A1773}" srcOrd="0" destOrd="0" presId="urn:microsoft.com/office/officeart/2005/8/layout/chart3"/>
    <dgm:cxn modelId="{EB87E89B-E5F4-4936-B86D-4993F0E5BED1}" type="presOf" srcId="{E8F7637C-B4F4-404C-A0D1-7FC1AEFBDC95}" destId="{A441D93C-44B9-4CCC-9578-0C0A57AA6615}" srcOrd="0" destOrd="0" presId="urn:microsoft.com/office/officeart/2005/8/layout/chart3"/>
    <dgm:cxn modelId="{37CC0FE6-61E0-49D8-AC57-AEF5B2433731}" type="presParOf" srcId="{3F9B602B-9EE7-43F3-818A-FA32DDDCF17E}" destId="{A441D93C-44B9-4CCC-9578-0C0A57AA6615}" srcOrd="0" destOrd="0" presId="urn:microsoft.com/office/officeart/2005/8/layout/chart3"/>
    <dgm:cxn modelId="{3E9190B3-89ED-45EF-BE1E-97E3AD78CF29}" type="presParOf" srcId="{3F9B602B-9EE7-43F3-818A-FA32DDDCF17E}" destId="{4DB61D74-C3F5-459B-A494-A3A34A69A8C2}" srcOrd="1" destOrd="0" presId="urn:microsoft.com/office/officeart/2005/8/layout/chart3"/>
    <dgm:cxn modelId="{CD5A6FE1-4025-4E7F-B733-F7A911F0C1D4}" type="presParOf" srcId="{3F9B602B-9EE7-43F3-818A-FA32DDDCF17E}" destId="{242A1F3A-4755-41BF-931A-6929CF5A1773}" srcOrd="2" destOrd="0" presId="urn:microsoft.com/office/officeart/2005/8/layout/chart3"/>
    <dgm:cxn modelId="{56E34701-A914-461F-A647-8329A7EDFB56}" type="presParOf" srcId="{3F9B602B-9EE7-43F3-818A-FA32DDDCF17E}" destId="{35CC2950-A6EA-4585-A9C2-7F8726A3876F}"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1D93C-44B9-4CCC-9578-0C0A57AA6615}">
      <dsp:nvSpPr>
        <dsp:cNvPr id="0" name=""/>
        <dsp:cNvSpPr/>
      </dsp:nvSpPr>
      <dsp:spPr>
        <a:xfrm>
          <a:off x="3473751" y="348107"/>
          <a:ext cx="3655123" cy="3655123"/>
        </a:xfrm>
        <a:prstGeom prst="pie">
          <a:avLst>
            <a:gd name="adj1" fmla="val 16200000"/>
            <a:gd name="adj2" fmla="val 540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CO" sz="1700" kern="1200" dirty="0" smtClean="0"/>
            <a:t>Derechos Morales</a:t>
          </a:r>
          <a:endParaRPr lang="es-CO" sz="1700" kern="1200" dirty="0"/>
        </a:p>
      </dsp:txBody>
      <dsp:txXfrm>
        <a:off x="5301313" y="892024"/>
        <a:ext cx="1283644" cy="2567289"/>
      </dsp:txXfrm>
    </dsp:sp>
    <dsp:sp modelId="{242A1F3A-4755-41BF-931A-6929CF5A1773}">
      <dsp:nvSpPr>
        <dsp:cNvPr id="0" name=""/>
        <dsp:cNvSpPr/>
      </dsp:nvSpPr>
      <dsp:spPr>
        <a:xfrm>
          <a:off x="3386724" y="348107"/>
          <a:ext cx="3655123" cy="3655123"/>
        </a:xfrm>
        <a:prstGeom prst="pie">
          <a:avLst>
            <a:gd name="adj1" fmla="val 5400000"/>
            <a:gd name="adj2" fmla="val 162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CO" sz="1700" kern="1200" dirty="0" smtClean="0"/>
            <a:t>Derechos Patrimoniales</a:t>
          </a:r>
          <a:endParaRPr lang="es-CO" sz="1700" kern="1200" dirty="0"/>
        </a:p>
      </dsp:txBody>
      <dsp:txXfrm>
        <a:off x="3908885" y="892024"/>
        <a:ext cx="1283644" cy="256728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p>
            <a:fld id="{86A01554-03F8-4B2C-ACE2-80AB04550F55}" type="datetimeFigureOut">
              <a:rPr lang="es-CO" smtClean="0"/>
              <a:t>24/04/2017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54817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6A01554-03F8-4B2C-ACE2-80AB04550F55}" type="datetimeFigureOut">
              <a:rPr lang="es-CO" smtClean="0"/>
              <a:t>24/04/2017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385927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6A01554-03F8-4B2C-ACE2-80AB04550F55}" type="datetimeFigureOut">
              <a:rPr lang="es-CO" smtClean="0"/>
              <a:t>24/04/2017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53129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6A01554-03F8-4B2C-ACE2-80AB04550F55}" type="datetimeFigureOut">
              <a:rPr lang="es-CO" smtClean="0"/>
              <a:t>24/04/2017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372025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6A01554-03F8-4B2C-ACE2-80AB04550F55}" type="datetimeFigureOut">
              <a:rPr lang="es-CO" smtClean="0"/>
              <a:t>24/04/2017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344299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86A01554-03F8-4B2C-ACE2-80AB04550F55}" type="datetimeFigureOut">
              <a:rPr lang="es-CO" smtClean="0"/>
              <a:t>24/04/2017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113202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86A01554-03F8-4B2C-ACE2-80AB04550F55}" type="datetimeFigureOut">
              <a:rPr lang="es-CO" smtClean="0"/>
              <a:t>24/04/2017</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332826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86A01554-03F8-4B2C-ACE2-80AB04550F55}" type="datetimeFigureOut">
              <a:rPr lang="es-CO" smtClean="0"/>
              <a:t>24/04/2017</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24000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6A01554-03F8-4B2C-ACE2-80AB04550F55}" type="datetimeFigureOut">
              <a:rPr lang="es-CO" smtClean="0"/>
              <a:t>24/04/2017</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130693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A01554-03F8-4B2C-ACE2-80AB04550F55}" type="datetimeFigureOut">
              <a:rPr lang="es-CO" smtClean="0"/>
              <a:t>24/04/2017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199958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A01554-03F8-4B2C-ACE2-80AB04550F55}" type="datetimeFigureOut">
              <a:rPr lang="es-CO" smtClean="0"/>
              <a:t>24/04/2017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170495-7B15-4096-A2E2-74E0F10A6FF2}" type="slidenum">
              <a:rPr lang="es-CO" smtClean="0"/>
              <a:t>‹Nº›</a:t>
            </a:fld>
            <a:endParaRPr lang="es-CO"/>
          </a:p>
        </p:txBody>
      </p:sp>
    </p:spTree>
    <p:extLst>
      <p:ext uri="{BB962C8B-B14F-4D97-AF65-F5344CB8AC3E}">
        <p14:creationId xmlns:p14="http://schemas.microsoft.com/office/powerpoint/2010/main" val="212749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01554-03F8-4B2C-ACE2-80AB04550F55}" type="datetimeFigureOut">
              <a:rPr lang="es-CO" smtClean="0"/>
              <a:t>24/04/2017</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70495-7B15-4096-A2E2-74E0F10A6FF2}" type="slidenum">
              <a:rPr lang="es-CO" smtClean="0"/>
              <a:t>‹Nº›</a:t>
            </a:fld>
            <a:endParaRPr lang="es-CO"/>
          </a:p>
        </p:txBody>
      </p:sp>
    </p:spTree>
    <p:extLst>
      <p:ext uri="{BB962C8B-B14F-4D97-AF65-F5344CB8AC3E}">
        <p14:creationId xmlns:p14="http://schemas.microsoft.com/office/powerpoint/2010/main" val="1621597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VRZNLBL7Px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AT5OWfc7isc" TargetMode="External"/><Relationship Id="rId5" Type="http://schemas.openxmlformats.org/officeDocument/2006/relationships/image" Target="../media/image17.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video" Target="https://www.youtube.com/embed/F7JhsPXfWJE" TargetMode="External"/><Relationship Id="rId7" Type="http://schemas.openxmlformats.org/officeDocument/2006/relationships/image" Target="../media/image31.jpeg"/><Relationship Id="rId2" Type="http://schemas.openxmlformats.org/officeDocument/2006/relationships/video" Target="https://www.youtube.com/embed/ScwSpovr2rw" TargetMode="External"/><Relationship Id="rId1" Type="http://schemas.openxmlformats.org/officeDocument/2006/relationships/video" Target="https://www.youtube.com/embed/fYRQzB-5kCU"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OneDrive/Formularios%20registro%20Derecho%20de%20Autor/Obra%20Software.pdf" TargetMode="External"/><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jpeg"/><Relationship Id="rId12" Type="http://schemas.openxmlformats.org/officeDocument/2006/relationships/hyperlink" Target="../OneDrive/Formularios%20registro%20Derecho%20de%20Autor/Inscripci&#243;n%20de%20Actos%20y%20Contratos.pdf" TargetMode="External"/><Relationship Id="rId2" Type="http://schemas.openxmlformats.org/officeDocument/2006/relationships/hyperlink" Target="http://derechodeautor.gov.co/" TargetMode="External"/><Relationship Id="rId1" Type="http://schemas.openxmlformats.org/officeDocument/2006/relationships/slideLayout" Target="../slideLayouts/slideLayout2.xml"/><Relationship Id="rId6" Type="http://schemas.openxmlformats.org/officeDocument/2006/relationships/hyperlink" Target="../OneDrive/Formularios%20registro%20Derecho%20de%20Autor/Obra%20Art&#237;stica%20y%20Musical.pdf" TargetMode="External"/><Relationship Id="rId11" Type="http://schemas.openxmlformats.org/officeDocument/2006/relationships/image" Target="../media/image72.jpeg"/><Relationship Id="rId5" Type="http://schemas.openxmlformats.org/officeDocument/2006/relationships/image" Target="../media/image69.jpeg"/><Relationship Id="rId10" Type="http://schemas.openxmlformats.org/officeDocument/2006/relationships/hyperlink" Target="../OneDrive/Formularios%20registro%20Derecho%20de%20Autor/Obra%20Audiovisual.pdf" TargetMode="External"/><Relationship Id="rId4" Type="http://schemas.openxmlformats.org/officeDocument/2006/relationships/hyperlink" Target="../OneDrive/Formularios%20registro%20Derecho%20de%20Autor/Obra%20Literaria.pdf" TargetMode="External"/><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alcaldiabogota.gov.co/sisjur/normas/Norma1.jsp?i=62440#2"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www.colciencias.gov.co/sites/default/files/ckeditor_files/guia-pi-beneficios-tributarios-2016.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Algunas consideraciones</a:t>
            </a:r>
            <a:endParaRPr lang="es-CO" dirty="0"/>
          </a:p>
        </p:txBody>
      </p:sp>
      <p:sp>
        <p:nvSpPr>
          <p:cNvPr id="3" name="Marcador de contenido 2"/>
          <p:cNvSpPr>
            <a:spLocks noGrp="1"/>
          </p:cNvSpPr>
          <p:nvPr>
            <p:ph idx="1"/>
          </p:nvPr>
        </p:nvSpPr>
        <p:spPr/>
        <p:txBody>
          <a:bodyPr>
            <a:normAutofit/>
          </a:bodyPr>
          <a:lstStyle/>
          <a:p>
            <a:pPr marL="0" indent="0">
              <a:buNone/>
            </a:pPr>
            <a:r>
              <a:rPr lang="es-CO" sz="1600" dirty="0" smtClean="0"/>
              <a:t>En la propuesta de directriz se asume lo siguiente</a:t>
            </a:r>
          </a:p>
          <a:p>
            <a:pPr marL="0" indent="0">
              <a:buNone/>
            </a:pPr>
            <a:endParaRPr lang="es-CO" sz="1600" dirty="0" smtClean="0"/>
          </a:p>
          <a:p>
            <a:pPr marL="0" indent="0">
              <a:buNone/>
            </a:pPr>
            <a:r>
              <a:rPr lang="es-CO" sz="1600" b="1" dirty="0" smtClean="0">
                <a:solidFill>
                  <a:schemeClr val="accent1">
                    <a:lumMod val="75000"/>
                  </a:schemeClr>
                </a:solidFill>
              </a:rPr>
              <a:t>Cesión de derechos de autor</a:t>
            </a:r>
            <a:r>
              <a:rPr lang="es-CO" sz="1600" dirty="0" smtClean="0"/>
              <a:t>: El modo en el cuál INVEMAR </a:t>
            </a:r>
            <a:r>
              <a:rPr lang="es-CO" sz="1600" b="1" dirty="0" smtClean="0"/>
              <a:t>recibe</a:t>
            </a:r>
            <a:r>
              <a:rPr lang="es-CO" sz="1600" dirty="0" smtClean="0"/>
              <a:t> recursos de información. Aunque la ley establece que no se requiere de un acto formal para ceder los derechos patrimoniales, se sugiere tener los documentos de cesión en algunos casos</a:t>
            </a:r>
          </a:p>
          <a:p>
            <a:pPr marL="0" indent="0">
              <a:buNone/>
            </a:pPr>
            <a:endParaRPr lang="es-CO" sz="1600" dirty="0"/>
          </a:p>
          <a:p>
            <a:pPr marL="0" indent="0">
              <a:buNone/>
            </a:pPr>
            <a:r>
              <a:rPr lang="es-CO" sz="1600" b="1" dirty="0" smtClean="0">
                <a:solidFill>
                  <a:schemeClr val="accent1">
                    <a:lumMod val="75000"/>
                  </a:schemeClr>
                </a:solidFill>
              </a:rPr>
              <a:t>Licencia de recursos de información:</a:t>
            </a:r>
            <a:r>
              <a:rPr lang="es-CO" sz="1600" dirty="0" smtClean="0"/>
              <a:t> El modo en el cual el INVEMAR autoriza el uso de recursos de información por parte de terceros. (De acuerdo a lo expuesto los términos de la licencia de información para la versión online del trámite se modificaron agregando las circunstancias de tiempo y lugar)</a:t>
            </a:r>
          </a:p>
          <a:p>
            <a:pPr marL="0" indent="0">
              <a:buNone/>
            </a:pPr>
            <a:r>
              <a:rPr lang="es-CO" sz="1600" dirty="0" smtClean="0"/>
              <a:t>De la exposición me pareció  no quedo muy clara la diferencia entre estas dos opciones que se mencionaron solo en una de las diapositivas (No. 43)</a:t>
            </a:r>
          </a:p>
          <a:p>
            <a:pPr marL="0" indent="0">
              <a:buNone/>
            </a:pPr>
            <a:r>
              <a:rPr lang="es-CO" sz="1600" b="1" dirty="0" smtClean="0">
                <a:solidFill>
                  <a:schemeClr val="accent1">
                    <a:lumMod val="75000"/>
                  </a:schemeClr>
                </a:solidFill>
              </a:rPr>
              <a:t>Reglas: </a:t>
            </a:r>
            <a:r>
              <a:rPr lang="es-CO" sz="1600" dirty="0" smtClean="0"/>
              <a:t>Excepciones aplicables de las que algunas sustentadas en el secreto comercial, industrial </a:t>
            </a:r>
            <a:r>
              <a:rPr lang="es-CO" sz="1600" smtClean="0"/>
              <a:t>y profesional </a:t>
            </a:r>
            <a:r>
              <a:rPr lang="es-CO" sz="1600" dirty="0" smtClean="0"/>
              <a:t>Es necesario revisar si solo con este argumento es suficiente.</a:t>
            </a:r>
          </a:p>
          <a:p>
            <a:pPr marL="0" indent="0">
              <a:buNone/>
            </a:pPr>
            <a:endParaRPr lang="es-CO" sz="1600" dirty="0"/>
          </a:p>
        </p:txBody>
      </p:sp>
    </p:spTree>
    <p:extLst>
      <p:ext uri="{BB962C8B-B14F-4D97-AF65-F5344CB8AC3E}">
        <p14:creationId xmlns:p14="http://schemas.microsoft.com/office/powerpoint/2010/main" val="274909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a:t>
            </a:r>
            <a:endParaRPr lang="es-CO" dirty="0"/>
          </a:p>
        </p:txBody>
      </p:sp>
      <p:sp>
        <p:nvSpPr>
          <p:cNvPr id="3" name="Marcador de contenido 2"/>
          <p:cNvSpPr>
            <a:spLocks noGrp="1"/>
          </p:cNvSpPr>
          <p:nvPr>
            <p:ph idx="1"/>
          </p:nvPr>
        </p:nvSpPr>
        <p:spPr>
          <a:xfrm>
            <a:off x="838200" y="1825625"/>
            <a:ext cx="7486291" cy="589771"/>
          </a:xfrm>
        </p:spPr>
        <p:txBody>
          <a:bodyPr>
            <a:normAutofit fontScale="55000" lnSpcReduction="20000"/>
          </a:bodyPr>
          <a:lstStyle/>
          <a:p>
            <a:r>
              <a:rPr lang="es-CO" dirty="0" smtClean="0"/>
              <a:t>Película – Envidia (2004 USA)</a:t>
            </a:r>
          </a:p>
          <a:p>
            <a:r>
              <a:rPr lang="es-CO" dirty="0" smtClean="0"/>
              <a:t>Película Flash of </a:t>
            </a:r>
            <a:r>
              <a:rPr lang="es-CO" dirty="0" err="1" smtClean="0"/>
              <a:t>Genius</a:t>
            </a:r>
            <a:r>
              <a:rPr lang="es-CO" dirty="0" smtClean="0"/>
              <a:t> (2008 USA) – Origen del </a:t>
            </a:r>
            <a:r>
              <a:rPr lang="es-CO" dirty="0" err="1" smtClean="0"/>
              <a:t>limpiabrisas</a:t>
            </a:r>
            <a:endParaRPr lang="es-CO" dirty="0"/>
          </a:p>
        </p:txBody>
      </p:sp>
    </p:spTree>
    <p:extLst>
      <p:ext uri="{BB962C8B-B14F-4D97-AF65-F5344CB8AC3E}">
        <p14:creationId xmlns:p14="http://schemas.microsoft.com/office/powerpoint/2010/main" val="1427763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CO" b="1" dirty="0" smtClean="0"/>
              <a:t>Tribunal Superior de Bogotá, Luis A. Velasco v. Gabriel García Márquez “Relato de un Náufrago”, 27 de enero de 1994</a:t>
            </a:r>
            <a:endParaRPr lang="es-CO" b="1" dirty="0"/>
          </a:p>
        </p:txBody>
      </p:sp>
      <p:sp>
        <p:nvSpPr>
          <p:cNvPr id="3" name="Marcador de contenido 2"/>
          <p:cNvSpPr>
            <a:spLocks noGrp="1"/>
          </p:cNvSpPr>
          <p:nvPr>
            <p:ph idx="1"/>
          </p:nvPr>
        </p:nvSpPr>
        <p:spPr>
          <a:xfrm>
            <a:off x="838200" y="1880557"/>
            <a:ext cx="6295845" cy="4296405"/>
          </a:xfrm>
        </p:spPr>
        <p:txBody>
          <a:bodyPr>
            <a:normAutofit fontScale="92500" lnSpcReduction="20000"/>
          </a:bodyPr>
          <a:lstStyle/>
          <a:p>
            <a:pPr marL="0" indent="0">
              <a:buNone/>
            </a:pPr>
            <a:r>
              <a:rPr lang="es-ES" dirty="0" smtClean="0"/>
              <a:t>“Así </a:t>
            </a:r>
            <a:r>
              <a:rPr lang="es-ES" dirty="0"/>
              <a:t>las cosas, si la </a:t>
            </a:r>
            <a:r>
              <a:rPr lang="es-ES" b="1" dirty="0">
                <a:solidFill>
                  <a:srgbClr val="FF0000"/>
                </a:solidFill>
              </a:rPr>
              <a:t>obra</a:t>
            </a:r>
            <a:r>
              <a:rPr lang="es-ES" dirty="0"/>
              <a:t> artística consiste en las formas de expresión de la odisea padecida por el demandante, y tales formas fueron realizadas por el demandado, mal puede afirmarse que en ella hubo “colaboración”; pues el demandante se limitó narrar lo acaecido, sin que ello constituya aporte artístico alguno ya que la literatura y el arte en general, tiene su fuente en gran medida en los hechos y circunstancias del acontecer diario, las cuales por si solos y en forma escueta, no </a:t>
            </a:r>
            <a:r>
              <a:rPr lang="es-ES" b="1" dirty="0">
                <a:solidFill>
                  <a:srgbClr val="FF0000"/>
                </a:solidFill>
              </a:rPr>
              <a:t>son manifestaciones del espíritu ni creaciones de la inteligencia</a:t>
            </a:r>
            <a:r>
              <a:rPr lang="es-ES" dirty="0"/>
              <a:t>, para predicarse de ellos la calidad de obra </a:t>
            </a:r>
            <a:r>
              <a:rPr lang="es-ES" dirty="0" smtClean="0"/>
              <a:t>artística.”</a:t>
            </a:r>
            <a:endParaRPr lang="es-CO" dirty="0"/>
          </a:p>
        </p:txBody>
      </p:sp>
      <p:pic>
        <p:nvPicPr>
          <p:cNvPr id="4"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696" y="1825624"/>
            <a:ext cx="2540121" cy="4351338"/>
          </a:xfrm>
          <a:prstGeom prst="rect">
            <a:avLst/>
          </a:prstGeom>
        </p:spPr>
      </p:pic>
    </p:spTree>
    <p:extLst>
      <p:ext uri="{BB962C8B-B14F-4D97-AF65-F5344CB8AC3E}">
        <p14:creationId xmlns:p14="http://schemas.microsoft.com/office/powerpoint/2010/main" val="34137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a:t>
            </a:r>
            <a:endParaRPr lang="es-CO" dirty="0"/>
          </a:p>
        </p:txBody>
      </p:sp>
      <p:pic>
        <p:nvPicPr>
          <p:cNvPr id="4" name="VRZNLBL7Px4"/>
          <p:cNvPicPr>
            <a:picLocks noGrp="1" noRot="1" noChangeAspect="1"/>
          </p:cNvPicPr>
          <p:nvPr>
            <p:ph idx="1"/>
            <a:videoFile r:link="rId1"/>
          </p:nvPr>
        </p:nvPicPr>
        <p:blipFill>
          <a:blip r:embed="rId3"/>
          <a:stretch>
            <a:fillRect/>
          </a:stretch>
        </p:blipFill>
        <p:spPr>
          <a:xfrm>
            <a:off x="1918951" y="1853753"/>
            <a:ext cx="7419661" cy="4173559"/>
          </a:xfrm>
          <a:prstGeom prst="rect">
            <a:avLst/>
          </a:prstGeom>
        </p:spPr>
      </p:pic>
    </p:spTree>
    <p:extLst>
      <p:ext uri="{BB962C8B-B14F-4D97-AF65-F5344CB8AC3E}">
        <p14:creationId xmlns:p14="http://schemas.microsoft.com/office/powerpoint/2010/main" val="1842392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5279" y="1690688"/>
            <a:ext cx="2932914" cy="435133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272" y="1790740"/>
            <a:ext cx="1076826" cy="1503947"/>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272" y="4041776"/>
            <a:ext cx="3810000" cy="200025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455" y="1626415"/>
            <a:ext cx="1219200" cy="1883664"/>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062" y="1653231"/>
            <a:ext cx="2324905" cy="1830032"/>
          </a:xfrm>
          <a:prstGeom prst="rect">
            <a:avLst/>
          </a:prstGeom>
        </p:spPr>
      </p:pic>
      <p:sp>
        <p:nvSpPr>
          <p:cNvPr id="3" name="CuadroTexto 2"/>
          <p:cNvSpPr txBox="1"/>
          <p:nvPr/>
        </p:nvSpPr>
        <p:spPr>
          <a:xfrm>
            <a:off x="9031455" y="3510079"/>
            <a:ext cx="1368572" cy="276999"/>
          </a:xfrm>
          <a:prstGeom prst="rect">
            <a:avLst/>
          </a:prstGeom>
          <a:noFill/>
        </p:spPr>
        <p:txBody>
          <a:bodyPr wrap="square" rtlCol="0">
            <a:spAutoFit/>
          </a:bodyPr>
          <a:lstStyle/>
          <a:p>
            <a:r>
              <a:rPr lang="es-CO" sz="1200" dirty="0" smtClean="0"/>
              <a:t>Tratamiento SIDA</a:t>
            </a:r>
            <a:endParaRPr lang="es-CO" sz="1200" dirty="0"/>
          </a:p>
        </p:txBody>
      </p:sp>
      <p:sp>
        <p:nvSpPr>
          <p:cNvPr id="9" name="CuadroTexto 8"/>
          <p:cNvSpPr txBox="1"/>
          <p:nvPr/>
        </p:nvSpPr>
        <p:spPr>
          <a:xfrm>
            <a:off x="8415271" y="5740835"/>
            <a:ext cx="2218413" cy="276999"/>
          </a:xfrm>
          <a:prstGeom prst="rect">
            <a:avLst/>
          </a:prstGeom>
          <a:noFill/>
        </p:spPr>
        <p:txBody>
          <a:bodyPr wrap="square" rtlCol="0">
            <a:spAutoFit/>
          </a:bodyPr>
          <a:lstStyle/>
          <a:p>
            <a:r>
              <a:rPr lang="es-CO" sz="1200" dirty="0" smtClean="0"/>
              <a:t>Tratamiento Leucemia mieloide</a:t>
            </a:r>
            <a:endParaRPr lang="es-CO" sz="1200" dirty="0"/>
          </a:p>
        </p:txBody>
      </p:sp>
    </p:spTree>
    <p:extLst>
      <p:ext uri="{BB962C8B-B14F-4D97-AF65-F5344CB8AC3E}">
        <p14:creationId xmlns:p14="http://schemas.microsoft.com/office/powerpoint/2010/main" val="299941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a:t>
            </a:r>
            <a:endParaRPr lang="es-CO" dirty="0"/>
          </a:p>
        </p:txBody>
      </p:sp>
      <p:pic>
        <p:nvPicPr>
          <p:cNvPr id="4" name="AT5OWfc7isc"/>
          <p:cNvPicPr>
            <a:picLocks noGrp="1" noRot="1" noChangeAspect="1"/>
          </p:cNvPicPr>
          <p:nvPr>
            <p:ph idx="1"/>
            <a:videoFile r:link="rId1"/>
          </p:nvPr>
        </p:nvPicPr>
        <p:blipFill>
          <a:blip r:embed="rId3"/>
          <a:stretch>
            <a:fillRect/>
          </a:stretch>
        </p:blipFill>
        <p:spPr>
          <a:xfrm>
            <a:off x="948567" y="1614116"/>
            <a:ext cx="4186851" cy="2905103"/>
          </a:xfrm>
          <a:prstGeom prst="rect">
            <a:avLst/>
          </a:prstGeom>
        </p:spPr>
      </p:pic>
      <p:pic>
        <p:nvPicPr>
          <p:cNvPr id="5"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332" y="1614116"/>
            <a:ext cx="3558501" cy="266887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696" y="4424174"/>
            <a:ext cx="3558500" cy="2374490"/>
          </a:xfrm>
          <a:prstGeom prst="rect">
            <a:avLst/>
          </a:prstGeom>
        </p:spPr>
      </p:pic>
    </p:spTree>
    <p:extLst>
      <p:ext uri="{BB962C8B-B14F-4D97-AF65-F5344CB8AC3E}">
        <p14:creationId xmlns:p14="http://schemas.microsoft.com/office/powerpoint/2010/main" val="63711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5859" y="1407565"/>
            <a:ext cx="2640084" cy="950430"/>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101" y="1407565"/>
            <a:ext cx="2813018" cy="121421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066" y="3856040"/>
            <a:ext cx="1614364" cy="215248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6261" y="3856040"/>
            <a:ext cx="2124075" cy="224790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62" y="3400435"/>
            <a:ext cx="1773065" cy="2364087"/>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1231" y="3856040"/>
            <a:ext cx="3242217" cy="2129877"/>
          </a:xfrm>
          <a:prstGeom prst="rect">
            <a:avLst/>
          </a:prstGeom>
        </p:spPr>
      </p:pic>
      <p:sp>
        <p:nvSpPr>
          <p:cNvPr id="3" name="CuadroTexto 2"/>
          <p:cNvSpPr txBox="1"/>
          <p:nvPr/>
        </p:nvSpPr>
        <p:spPr>
          <a:xfrm>
            <a:off x="804870" y="2733128"/>
            <a:ext cx="1938330" cy="369332"/>
          </a:xfrm>
          <a:prstGeom prst="rect">
            <a:avLst/>
          </a:prstGeom>
          <a:noFill/>
        </p:spPr>
        <p:txBody>
          <a:bodyPr wrap="square" rtlCol="0">
            <a:spAutoFit/>
          </a:bodyPr>
          <a:lstStyle/>
          <a:p>
            <a:r>
              <a:rPr lang="es-CO" dirty="0" smtClean="0"/>
              <a:t>Enseña</a:t>
            </a:r>
            <a:endParaRPr lang="es-CO" dirty="0"/>
          </a:p>
        </p:txBody>
      </p:sp>
      <p:sp>
        <p:nvSpPr>
          <p:cNvPr id="10" name="CuadroTexto 9"/>
          <p:cNvSpPr txBox="1"/>
          <p:nvPr/>
        </p:nvSpPr>
        <p:spPr>
          <a:xfrm>
            <a:off x="3294066" y="6046547"/>
            <a:ext cx="1938330" cy="369332"/>
          </a:xfrm>
          <a:prstGeom prst="rect">
            <a:avLst/>
          </a:prstGeom>
          <a:noFill/>
        </p:spPr>
        <p:txBody>
          <a:bodyPr wrap="square" rtlCol="0">
            <a:spAutoFit/>
          </a:bodyPr>
          <a:lstStyle/>
          <a:p>
            <a:r>
              <a:rPr lang="es-CO" dirty="0" smtClean="0"/>
              <a:t>Variedad vegetal</a:t>
            </a:r>
            <a:endParaRPr lang="es-CO" dirty="0"/>
          </a:p>
        </p:txBody>
      </p:sp>
      <p:sp>
        <p:nvSpPr>
          <p:cNvPr id="11" name="CuadroTexto 10"/>
          <p:cNvSpPr txBox="1"/>
          <p:nvPr/>
        </p:nvSpPr>
        <p:spPr>
          <a:xfrm>
            <a:off x="5591231" y="6008525"/>
            <a:ext cx="1938330" cy="369332"/>
          </a:xfrm>
          <a:prstGeom prst="rect">
            <a:avLst/>
          </a:prstGeom>
          <a:noFill/>
        </p:spPr>
        <p:txBody>
          <a:bodyPr wrap="square" rtlCol="0">
            <a:spAutoFit/>
          </a:bodyPr>
          <a:lstStyle/>
          <a:p>
            <a:r>
              <a:rPr lang="es-CO" dirty="0" smtClean="0"/>
              <a:t>Código software</a:t>
            </a:r>
            <a:endParaRPr lang="es-CO" dirty="0"/>
          </a:p>
        </p:txBody>
      </p:sp>
      <p:sp>
        <p:nvSpPr>
          <p:cNvPr id="12" name="CuadroTexto 11"/>
          <p:cNvSpPr txBox="1"/>
          <p:nvPr/>
        </p:nvSpPr>
        <p:spPr>
          <a:xfrm>
            <a:off x="652386" y="5662751"/>
            <a:ext cx="1938330" cy="646331"/>
          </a:xfrm>
          <a:prstGeom prst="rect">
            <a:avLst/>
          </a:prstGeom>
          <a:noFill/>
        </p:spPr>
        <p:txBody>
          <a:bodyPr wrap="square" rtlCol="0">
            <a:spAutoFit/>
          </a:bodyPr>
          <a:lstStyle/>
          <a:p>
            <a:r>
              <a:rPr lang="es-CO" dirty="0" smtClean="0"/>
              <a:t>Textura, forma y etiqueta</a:t>
            </a:r>
            <a:endParaRPr lang="es-CO" dirty="0"/>
          </a:p>
        </p:txBody>
      </p:sp>
    </p:spTree>
    <p:extLst>
      <p:ext uri="{BB962C8B-B14F-4D97-AF65-F5344CB8AC3E}">
        <p14:creationId xmlns:p14="http://schemas.microsoft.com/office/powerpoint/2010/main" val="4153347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 ¿Los segundos usos deberían poderse proteger?</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410" y="2072322"/>
            <a:ext cx="3273078" cy="305487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72322"/>
            <a:ext cx="4295775" cy="3181350"/>
          </a:xfrm>
          <a:prstGeom prst="rect">
            <a:avLst/>
          </a:prstGeom>
        </p:spPr>
      </p:pic>
    </p:spTree>
    <p:extLst>
      <p:ext uri="{BB962C8B-B14F-4D97-AF65-F5344CB8AC3E}">
        <p14:creationId xmlns:p14="http://schemas.microsoft.com/office/powerpoint/2010/main" val="3262642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si es Propiedad Intelectual? ¿Y las plantas? ¿Los animales?</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016" y="2031687"/>
            <a:ext cx="3975097" cy="3178007"/>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429" y="1514450"/>
            <a:ext cx="4630223" cy="164703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2363" y="3620690"/>
            <a:ext cx="3043891" cy="2028532"/>
          </a:xfrm>
          <a:prstGeom prst="rect">
            <a:avLst/>
          </a:prstGeom>
        </p:spPr>
      </p:pic>
      <p:sp>
        <p:nvSpPr>
          <p:cNvPr id="3" name="CuadroTexto 2"/>
          <p:cNvSpPr txBox="1"/>
          <p:nvPr/>
        </p:nvSpPr>
        <p:spPr>
          <a:xfrm>
            <a:off x="932873" y="5477164"/>
            <a:ext cx="3297382" cy="923330"/>
          </a:xfrm>
          <a:prstGeom prst="rect">
            <a:avLst/>
          </a:prstGeom>
          <a:noFill/>
        </p:spPr>
        <p:txBody>
          <a:bodyPr wrap="square" rtlCol="0">
            <a:spAutoFit/>
          </a:bodyPr>
          <a:lstStyle/>
          <a:p>
            <a:r>
              <a:rPr lang="es-CO" dirty="0" smtClean="0"/>
              <a:t>Cepas de ratones genéticamente modificados</a:t>
            </a:r>
          </a:p>
          <a:p>
            <a:endParaRPr lang="es-CO" dirty="0"/>
          </a:p>
        </p:txBody>
      </p:sp>
      <p:sp>
        <p:nvSpPr>
          <p:cNvPr id="7" name="CuadroTexto 6"/>
          <p:cNvSpPr txBox="1"/>
          <p:nvPr/>
        </p:nvSpPr>
        <p:spPr>
          <a:xfrm>
            <a:off x="7166702" y="2974359"/>
            <a:ext cx="3949055" cy="646331"/>
          </a:xfrm>
          <a:prstGeom prst="rect">
            <a:avLst/>
          </a:prstGeom>
          <a:noFill/>
        </p:spPr>
        <p:txBody>
          <a:bodyPr wrap="square" rtlCol="0">
            <a:spAutoFit/>
          </a:bodyPr>
          <a:lstStyle/>
          <a:p>
            <a:r>
              <a:rPr lang="es-CO" dirty="0" smtClean="0"/>
              <a:t>Plantas resistentes a herbicidas.</a:t>
            </a:r>
          </a:p>
          <a:p>
            <a:r>
              <a:rPr lang="es-CO" dirty="0" smtClean="0"/>
              <a:t>Monsanto vende la planta y el herbicida</a:t>
            </a:r>
            <a:endParaRPr lang="es-CO" dirty="0"/>
          </a:p>
        </p:txBody>
      </p:sp>
      <p:sp>
        <p:nvSpPr>
          <p:cNvPr id="8" name="CuadroTexto 7"/>
          <p:cNvSpPr txBox="1"/>
          <p:nvPr/>
        </p:nvSpPr>
        <p:spPr>
          <a:xfrm>
            <a:off x="7282363" y="5938829"/>
            <a:ext cx="3995237" cy="923330"/>
          </a:xfrm>
          <a:prstGeom prst="rect">
            <a:avLst/>
          </a:prstGeom>
          <a:noFill/>
        </p:spPr>
        <p:txBody>
          <a:bodyPr wrap="square" rtlCol="0">
            <a:spAutoFit/>
          </a:bodyPr>
          <a:lstStyle/>
          <a:p>
            <a:r>
              <a:rPr lang="es-CO" dirty="0" smtClean="0"/>
              <a:t>Plantas que producen semillas estériles</a:t>
            </a:r>
          </a:p>
          <a:p>
            <a:r>
              <a:rPr lang="es-CO" dirty="0" smtClean="0"/>
              <a:t>(Tecnología </a:t>
            </a:r>
            <a:r>
              <a:rPr lang="es-CO" dirty="0" err="1" smtClean="0"/>
              <a:t>Terminator</a:t>
            </a:r>
            <a:r>
              <a:rPr lang="es-CO" dirty="0" smtClean="0"/>
              <a:t> - No aceptadas en USA)</a:t>
            </a:r>
            <a:endParaRPr lang="es-CO" dirty="0"/>
          </a:p>
        </p:txBody>
      </p:sp>
    </p:spTree>
    <p:extLst>
      <p:ext uri="{BB962C8B-B14F-4D97-AF65-F5344CB8AC3E}">
        <p14:creationId xmlns:p14="http://schemas.microsoft.com/office/powerpoint/2010/main" val="3343133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sí es Propiedad Intelectual? ¿El valor estético o artístico debería ser relevante?</a:t>
            </a:r>
            <a:endParaRPr lang="es-CO" dirty="0"/>
          </a:p>
        </p:txBody>
      </p:sp>
      <p:pic>
        <p:nvPicPr>
          <p:cNvPr id="4" name="fYRQzB-5kCU"/>
          <p:cNvPicPr>
            <a:picLocks noGrp="1" noRot="1" noChangeAspect="1"/>
          </p:cNvPicPr>
          <p:nvPr>
            <p:ph idx="1"/>
            <a:videoFile r:link="rId1"/>
          </p:nvPr>
        </p:nvPicPr>
        <p:blipFill>
          <a:blip r:embed="rId5"/>
          <a:stretch>
            <a:fillRect/>
          </a:stretch>
        </p:blipFill>
        <p:spPr>
          <a:xfrm>
            <a:off x="838200" y="1988378"/>
            <a:ext cx="3949460" cy="2221571"/>
          </a:xfrm>
          <a:prstGeom prst="rect">
            <a:avLst/>
          </a:prstGeom>
        </p:spPr>
      </p:pic>
      <p:pic>
        <p:nvPicPr>
          <p:cNvPr id="3" name="ScwSpovr2rw"/>
          <p:cNvPicPr>
            <a:picLocks noRot="1" noChangeAspect="1"/>
          </p:cNvPicPr>
          <p:nvPr>
            <a:videoFile r:link="rId2"/>
          </p:nvPr>
        </p:nvPicPr>
        <p:blipFill>
          <a:blip r:embed="rId6"/>
          <a:stretch>
            <a:fillRect/>
          </a:stretch>
        </p:blipFill>
        <p:spPr>
          <a:xfrm>
            <a:off x="4915760" y="1988378"/>
            <a:ext cx="3949460" cy="2221571"/>
          </a:xfrm>
          <a:prstGeom prst="rect">
            <a:avLst/>
          </a:prstGeom>
        </p:spPr>
      </p:pic>
      <p:pic>
        <p:nvPicPr>
          <p:cNvPr id="5" name="F7JhsPXfWJE"/>
          <p:cNvPicPr>
            <a:picLocks noRot="1" noChangeAspect="1"/>
          </p:cNvPicPr>
          <p:nvPr>
            <a:videoFile r:link="rId3"/>
          </p:nvPr>
        </p:nvPicPr>
        <p:blipFill>
          <a:blip r:embed="rId7"/>
          <a:stretch>
            <a:fillRect/>
          </a:stretch>
        </p:blipFill>
        <p:spPr>
          <a:xfrm>
            <a:off x="943019" y="4359498"/>
            <a:ext cx="3764325" cy="2117433"/>
          </a:xfrm>
          <a:prstGeom prst="rect">
            <a:avLst/>
          </a:prstGeom>
        </p:spPr>
      </p:pic>
    </p:spTree>
    <p:extLst>
      <p:ext uri="{BB962C8B-B14F-4D97-AF65-F5344CB8AC3E}">
        <p14:creationId xmlns:p14="http://schemas.microsoft.com/office/powerpoint/2010/main" val="2424207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Orígenes de la Propiedad Intelectual</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368" y="1690688"/>
            <a:ext cx="2934187" cy="4351338"/>
          </a:xfrm>
        </p:spPr>
      </p:pic>
      <p:sp>
        <p:nvSpPr>
          <p:cNvPr id="5" name="CuadroTexto 4"/>
          <p:cNvSpPr txBox="1"/>
          <p:nvPr/>
        </p:nvSpPr>
        <p:spPr>
          <a:xfrm>
            <a:off x="4450723" y="2022338"/>
            <a:ext cx="6732104" cy="4019688"/>
          </a:xfrm>
          <a:prstGeom prst="rect">
            <a:avLst/>
          </a:prstGeom>
          <a:noFill/>
        </p:spPr>
        <p:txBody>
          <a:bodyPr wrap="square" rtlCol="0" anchor="ctr" anchorCtr="0">
            <a:normAutofit fontScale="70000" lnSpcReduction="20000"/>
          </a:bodyPr>
          <a:lstStyle/>
          <a:p>
            <a:pPr algn="just"/>
            <a:r>
              <a:rPr lang="es-CO" sz="2400" dirty="0" smtClean="0"/>
              <a:t>“Artículo 732 Código Civil…</a:t>
            </a:r>
          </a:p>
          <a:p>
            <a:pPr algn="just"/>
            <a:r>
              <a:rPr lang="es-CO" sz="2400" dirty="0" smtClean="0"/>
              <a:t>“Otra </a:t>
            </a:r>
            <a:r>
              <a:rPr lang="es-CO" sz="2400" dirty="0"/>
              <a:t>especie de accesión es la especificación que se verifica cuando de la materia perteneciente a una persona, hace otra persona una obra o artefacto cualquiera, como si de uvas ajenas se hace vino, o de plata ajena una copa, o de madera ajena una nave. </a:t>
            </a:r>
          </a:p>
          <a:p>
            <a:pPr algn="just"/>
            <a:r>
              <a:rPr lang="es-CO" sz="2400" dirty="0"/>
              <a:t> </a:t>
            </a:r>
          </a:p>
          <a:p>
            <a:pPr algn="just"/>
            <a:r>
              <a:rPr lang="es-CO" sz="2400" dirty="0" smtClean="0"/>
              <a:t>“No </a:t>
            </a:r>
            <a:r>
              <a:rPr lang="es-CO" sz="2400" dirty="0"/>
              <a:t>habiendo conocimiento del hecho por una parte, ni mala fe por otra, el dueño de la materia tendrá derecho a reclamar la nueva especie, pagando la hechura. </a:t>
            </a:r>
          </a:p>
          <a:p>
            <a:pPr algn="just"/>
            <a:r>
              <a:rPr lang="es-CO" sz="2400" dirty="0"/>
              <a:t> </a:t>
            </a:r>
          </a:p>
          <a:p>
            <a:pPr algn="just"/>
            <a:r>
              <a:rPr lang="es-CO" sz="2400" dirty="0" smtClean="0"/>
              <a:t>“A </a:t>
            </a:r>
            <a:r>
              <a:rPr lang="es-CO" sz="2400" dirty="0"/>
              <a:t>menos que en la obra o artefacto, el precio de la nueva especie valga mucho más que el de la materia, como cuando se pinta en lienzo ajeno, o de mármol ajeno se hace una estatua; pues en este caso la nueva especie pertenecerá al </a:t>
            </a:r>
            <a:r>
              <a:rPr lang="es-CO" sz="2400" dirty="0" err="1"/>
              <a:t>especificante</a:t>
            </a:r>
            <a:r>
              <a:rPr lang="es-CO" sz="2400" dirty="0"/>
              <a:t>, y el dueño de la materia tendrá solamente derecho a la indemnización de perjuicios</a:t>
            </a:r>
            <a:r>
              <a:rPr lang="es-CO" sz="2400" dirty="0" smtClean="0"/>
              <a:t>.”</a:t>
            </a:r>
            <a:endParaRPr lang="es-CO" sz="2400" dirty="0"/>
          </a:p>
          <a:p>
            <a:pPr algn="just"/>
            <a:r>
              <a:rPr lang="es-CO" sz="2400" dirty="0"/>
              <a:t> </a:t>
            </a:r>
          </a:p>
        </p:txBody>
      </p:sp>
    </p:spTree>
    <p:extLst>
      <p:ext uri="{BB962C8B-B14F-4D97-AF65-F5344CB8AC3E}">
        <p14:creationId xmlns:p14="http://schemas.microsoft.com/office/powerpoint/2010/main" val="90424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s-CO" dirty="0" smtClean="0"/>
              <a:t>Propiedad Intelectual: Derecho de Autor y Derechos Conexos en la Investigación Científica</a:t>
            </a:r>
            <a:endParaRPr lang="es-CO" dirty="0"/>
          </a:p>
        </p:txBody>
      </p:sp>
      <p:sp>
        <p:nvSpPr>
          <p:cNvPr id="3" name="Subtítulo 2"/>
          <p:cNvSpPr>
            <a:spLocks noGrp="1"/>
          </p:cNvSpPr>
          <p:nvPr>
            <p:ph type="subTitle" idx="1"/>
          </p:nvPr>
        </p:nvSpPr>
        <p:spPr/>
        <p:txBody>
          <a:bodyPr>
            <a:noAutofit/>
          </a:bodyPr>
          <a:lstStyle/>
          <a:p>
            <a:r>
              <a:rPr lang="es-CO" sz="2000" dirty="0" smtClean="0"/>
              <a:t> Prof. Juan Felipe Acosta S.</a:t>
            </a:r>
          </a:p>
          <a:p>
            <a:r>
              <a:rPr lang="es-CO" sz="2000" dirty="0" smtClean="0"/>
              <a:t>Profesor de Derecho Civil Bienes e Introducción al Derecho Civil de la Universidad del Rosario y Profesor de Bienes Mercantiles y Concentraciones Empresariales de la Universidad de la Sabana, Candidato a Magíster de la OMPI y la Universidad Austral de Argentina, Especialista en Propiedad Intelectual y Especialista en Derecho Económico de la Universidad del Rosario, Abogado de la Universidad del Rosario, Director de Litigios y MASC de la firma </a:t>
            </a:r>
            <a:r>
              <a:rPr lang="es-CO" sz="2000" dirty="0" err="1" smtClean="0"/>
              <a:t>OlarteMoure</a:t>
            </a:r>
            <a:r>
              <a:rPr lang="es-CO" sz="2000" dirty="0" smtClean="0"/>
              <a:t>, incluido por 5 años consecutivos como uno de los mejores abogados del país en su área de experticia por </a:t>
            </a:r>
            <a:r>
              <a:rPr lang="es-CO" sz="2000" dirty="0" err="1" smtClean="0"/>
              <a:t>Chambers</a:t>
            </a:r>
            <a:r>
              <a:rPr lang="es-CO" sz="2000" dirty="0" smtClean="0"/>
              <a:t> &amp; </a:t>
            </a:r>
            <a:r>
              <a:rPr lang="es-CO" sz="2000" dirty="0" err="1" smtClean="0"/>
              <a:t>Partners</a:t>
            </a:r>
            <a:endParaRPr lang="es-CO" sz="2000" dirty="0"/>
          </a:p>
          <a:p>
            <a:r>
              <a:rPr lang="es-CO" sz="2000" dirty="0" smtClean="0"/>
              <a:t>Felipe.acosta@olartemoure.com</a:t>
            </a:r>
            <a:endParaRPr lang="es-CO" sz="2000" dirty="0"/>
          </a:p>
        </p:txBody>
      </p:sp>
    </p:spTree>
    <p:extLst>
      <p:ext uri="{BB962C8B-B14F-4D97-AF65-F5344CB8AC3E}">
        <p14:creationId xmlns:p14="http://schemas.microsoft.com/office/powerpoint/2010/main" val="859793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¿Cuándo fue necesaria una regulación?</a:t>
            </a:r>
            <a:br>
              <a:rPr lang="es-CO" dirty="0" smtClean="0"/>
            </a:br>
            <a:r>
              <a:rPr lang="es-CO" dirty="0" smtClean="0"/>
              <a:t>Por la invención de técnicas que permiten múltiples copias de una obra</a:t>
            </a:r>
            <a:endParaRPr lang="es-CO"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3974" y="2349012"/>
            <a:ext cx="4599978" cy="3084378"/>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274" y="2225856"/>
            <a:ext cx="2095891" cy="162780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274" y="4204152"/>
            <a:ext cx="2660073" cy="150940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9579" y="5153223"/>
            <a:ext cx="2180860" cy="560334"/>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9579" y="2322822"/>
            <a:ext cx="2041122" cy="1530842"/>
          </a:xfrm>
          <a:prstGeom prst="rect">
            <a:avLst/>
          </a:prstGeom>
        </p:spPr>
      </p:pic>
    </p:spTree>
    <p:extLst>
      <p:ext uri="{BB962C8B-B14F-4D97-AF65-F5344CB8AC3E}">
        <p14:creationId xmlns:p14="http://schemas.microsoft.com/office/powerpoint/2010/main" val="41632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El comienzo de la </a:t>
            </a:r>
            <a:r>
              <a:rPr lang="es-CO" dirty="0" smtClean="0"/>
              <a:t>Historia</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2021" y="1727101"/>
            <a:ext cx="2497797" cy="3350617"/>
          </a:xfrm>
        </p:spPr>
      </p:pic>
      <p:sp>
        <p:nvSpPr>
          <p:cNvPr id="5" name="CuadroTexto 4"/>
          <p:cNvSpPr txBox="1"/>
          <p:nvPr/>
        </p:nvSpPr>
        <p:spPr>
          <a:xfrm>
            <a:off x="838200" y="5240661"/>
            <a:ext cx="3160918" cy="923330"/>
          </a:xfrm>
          <a:prstGeom prst="rect">
            <a:avLst/>
          </a:prstGeom>
          <a:noFill/>
        </p:spPr>
        <p:txBody>
          <a:bodyPr wrap="square" rtlCol="0">
            <a:spAutoFit/>
          </a:bodyPr>
          <a:lstStyle/>
          <a:p>
            <a:r>
              <a:rPr lang="es-CO" dirty="0" smtClean="0"/>
              <a:t>Monopolio para la impresión otorgado a Johannes </a:t>
            </a:r>
            <a:r>
              <a:rPr lang="es-CO" dirty="0" err="1" smtClean="0"/>
              <a:t>Spreyer</a:t>
            </a:r>
            <a:r>
              <a:rPr lang="es-CO" dirty="0" smtClean="0"/>
              <a:t> en </a:t>
            </a:r>
            <a:r>
              <a:rPr lang="es-CO" dirty="0" smtClean="0"/>
              <a:t>1469, en </a:t>
            </a:r>
            <a:r>
              <a:rPr lang="es-CO" dirty="0" err="1" smtClean="0"/>
              <a:t>Venezia</a:t>
            </a:r>
            <a:endParaRPr lang="es-CO" dirty="0"/>
          </a:p>
        </p:txBody>
      </p:sp>
      <p:pic>
        <p:nvPicPr>
          <p:cNvPr id="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06" y="1690688"/>
            <a:ext cx="2046885" cy="3248699"/>
          </a:xfrm>
          <a:prstGeom prst="rect">
            <a:avLst/>
          </a:prstGeom>
        </p:spPr>
      </p:pic>
      <p:sp>
        <p:nvSpPr>
          <p:cNvPr id="9" name="CuadroTexto 8"/>
          <p:cNvSpPr txBox="1"/>
          <p:nvPr/>
        </p:nvSpPr>
        <p:spPr>
          <a:xfrm>
            <a:off x="7082731" y="5240661"/>
            <a:ext cx="4084034" cy="923330"/>
          </a:xfrm>
          <a:prstGeom prst="rect">
            <a:avLst/>
          </a:prstGeom>
          <a:noFill/>
        </p:spPr>
        <p:txBody>
          <a:bodyPr wrap="square" rtlCol="0">
            <a:spAutoFit/>
          </a:bodyPr>
          <a:lstStyle/>
          <a:p>
            <a:r>
              <a:rPr lang="es-CO" dirty="0" smtClean="0"/>
              <a:t>1531- Bernardo </a:t>
            </a:r>
            <a:r>
              <a:rPr lang="es-CO" dirty="0" err="1" smtClean="0"/>
              <a:t>Giunti</a:t>
            </a:r>
            <a:r>
              <a:rPr lang="es-CO" dirty="0" smtClean="0"/>
              <a:t> es privilegiado </a:t>
            </a:r>
            <a:r>
              <a:rPr lang="es-CO" dirty="0" smtClean="0"/>
              <a:t>por el Papa con 10 </a:t>
            </a:r>
            <a:r>
              <a:rPr lang="es-CO" dirty="0" smtClean="0"/>
              <a:t>años de exclusividad para imprimir las obras de Maquiavelo</a:t>
            </a:r>
            <a:endParaRPr lang="es-CO" dirty="0"/>
          </a:p>
        </p:txBody>
      </p:sp>
    </p:spTree>
    <p:extLst>
      <p:ext uri="{BB962C8B-B14F-4D97-AF65-F5344CB8AC3E}">
        <p14:creationId xmlns:p14="http://schemas.microsoft.com/office/powerpoint/2010/main" val="273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Primeras discusiones</a:t>
            </a:r>
            <a:endParaRPr lang="es-CO" dirty="0"/>
          </a:p>
        </p:txBody>
      </p:sp>
      <p:sp>
        <p:nvSpPr>
          <p:cNvPr id="3" name="Marcador de contenido 2"/>
          <p:cNvSpPr>
            <a:spLocks noGrp="1"/>
          </p:cNvSpPr>
          <p:nvPr>
            <p:ph idx="1"/>
          </p:nvPr>
        </p:nvSpPr>
        <p:spPr/>
        <p:txBody>
          <a:bodyPr/>
          <a:lstStyle/>
          <a:p>
            <a:r>
              <a:rPr lang="es-CO" dirty="0"/>
              <a:t>Pérez v. Fernández de Córdoba , </a:t>
            </a:r>
            <a:r>
              <a:rPr lang="es-CO" dirty="0" smtClean="0"/>
              <a:t>Sevilla </a:t>
            </a:r>
            <a:r>
              <a:rPr lang="es-CO" dirty="0"/>
              <a:t>(1559</a:t>
            </a:r>
            <a:r>
              <a:rPr lang="es-CO" dirty="0" smtClean="0"/>
              <a:t>), Pérez busca que cese Fernández de Córdoba en su competencia, con base en un privilegio para la impresión de música de las Indias</a:t>
            </a:r>
          </a:p>
          <a:p>
            <a:pPr marL="0" indent="0">
              <a:buNone/>
            </a:pP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682399" y="2677288"/>
            <a:ext cx="2827204" cy="4172145"/>
          </a:xfrm>
          <a:prstGeom prst="rect">
            <a:avLst/>
          </a:prstGeom>
        </p:spPr>
      </p:pic>
    </p:spTree>
    <p:extLst>
      <p:ext uri="{BB962C8B-B14F-4D97-AF65-F5344CB8AC3E}">
        <p14:creationId xmlns:p14="http://schemas.microsoft.com/office/powerpoint/2010/main" val="1673031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48461"/>
            <a:ext cx="10515600" cy="1325563"/>
          </a:xfrm>
        </p:spPr>
        <p:txBody>
          <a:bodyPr>
            <a:normAutofit fontScale="90000"/>
          </a:bodyPr>
          <a:lstStyle/>
          <a:p>
            <a:r>
              <a:rPr lang="es-CO" dirty="0" smtClean="0"/>
              <a:t>Las primeras normas reconocidas en el Reino Unido: El Estatuto de Monopolios para Patentes (1624) y El Estatuto de la Reina Ana para Derecho de Autor (1710) </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9414267">
            <a:off x="7302321" y="2661211"/>
            <a:ext cx="2277750" cy="4351337"/>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6392">
            <a:off x="3259752" y="2567451"/>
            <a:ext cx="1539826" cy="4210326"/>
          </a:xfrm>
          <a:prstGeom prst="rect">
            <a:avLst/>
          </a:prstGeom>
        </p:spPr>
      </p:pic>
    </p:spTree>
    <p:extLst>
      <p:ext uri="{BB962C8B-B14F-4D97-AF65-F5344CB8AC3E}">
        <p14:creationId xmlns:p14="http://schemas.microsoft.com/office/powerpoint/2010/main" val="1465687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¿Para qué el Derecho de Autor?</a:t>
            </a:r>
            <a:endParaRPr lang="es-CO" dirty="0"/>
          </a:p>
        </p:txBody>
      </p:sp>
      <p:sp>
        <p:nvSpPr>
          <p:cNvPr id="3" name="Marcador de contenido 2"/>
          <p:cNvSpPr>
            <a:spLocks noGrp="1"/>
          </p:cNvSpPr>
          <p:nvPr>
            <p:ph idx="1"/>
          </p:nvPr>
        </p:nvSpPr>
        <p:spPr/>
        <p:txBody>
          <a:bodyPr numCol="2">
            <a:normAutofit/>
          </a:bodyPr>
          <a:lstStyle/>
          <a:p>
            <a:r>
              <a:rPr lang="en-US" sz="2000" dirty="0" smtClean="0"/>
              <a:t>“Whereas </a:t>
            </a:r>
            <a:r>
              <a:rPr lang="en-US" sz="2000" dirty="0"/>
              <a:t>printers Booksellers and </a:t>
            </a:r>
            <a:br>
              <a:rPr lang="en-US" sz="2000" dirty="0"/>
            </a:br>
            <a:r>
              <a:rPr lang="en-US" sz="2000" dirty="0"/>
              <a:t>other persons have of late frequently taken the</a:t>
            </a:r>
            <a:br>
              <a:rPr lang="en-US" sz="2000" dirty="0"/>
            </a:br>
            <a:r>
              <a:rPr lang="en-US" sz="2000" dirty="0"/>
              <a:t>liberty of printing reprinting and publishing</a:t>
            </a:r>
            <a:br>
              <a:rPr lang="en-US" sz="2000" dirty="0"/>
            </a:br>
            <a:r>
              <a:rPr lang="en-US" sz="2000" dirty="0"/>
              <a:t>or causing to be printed reprinted and published </a:t>
            </a:r>
            <a:br>
              <a:rPr lang="en-US" sz="2000" dirty="0"/>
            </a:br>
            <a:r>
              <a:rPr lang="en-US" sz="2000" dirty="0"/>
              <a:t>Books and other writings without the consent </a:t>
            </a:r>
            <a:br>
              <a:rPr lang="en-US" sz="2000" dirty="0"/>
            </a:br>
            <a:r>
              <a:rPr lang="en-US" sz="2000" dirty="0"/>
              <a:t>of the authors or proprietors </a:t>
            </a:r>
            <a:r>
              <a:rPr lang="en-US" sz="2000" dirty="0" smtClean="0"/>
              <a:t>of such </a:t>
            </a:r>
            <a:r>
              <a:rPr lang="en-US" sz="2000" dirty="0"/>
              <a:t>books </a:t>
            </a:r>
            <a:r>
              <a:rPr lang="en-US" dirty="0"/>
              <a:t/>
            </a:r>
            <a:br>
              <a:rPr lang="en-US" dirty="0"/>
            </a:br>
            <a:r>
              <a:rPr lang="en-US" sz="2000" dirty="0"/>
              <a:t>and writings to their very great detriment and </a:t>
            </a:r>
            <a:br>
              <a:rPr lang="en-US" sz="2000" dirty="0"/>
            </a:br>
            <a:r>
              <a:rPr lang="en-US" sz="2000" dirty="0"/>
              <a:t>too often to the Ruin of them and their families </a:t>
            </a:r>
            <a:br>
              <a:rPr lang="en-US" sz="2000" dirty="0"/>
            </a:br>
            <a:r>
              <a:rPr lang="en-US" sz="2000" dirty="0"/>
              <a:t>For preventing therefore such practices for </a:t>
            </a:r>
            <a:r>
              <a:rPr lang="en-US" dirty="0"/>
              <a:t/>
            </a:r>
            <a:br>
              <a:rPr lang="en-US" dirty="0"/>
            </a:br>
            <a:r>
              <a:rPr lang="en-US" sz="2000" dirty="0"/>
              <a:t>the future and for the encouragement of learned </a:t>
            </a:r>
            <a:br>
              <a:rPr lang="en-US" sz="2000" dirty="0"/>
            </a:br>
            <a:r>
              <a:rPr lang="en-US" sz="2000" dirty="0"/>
              <a:t>men to compose and write useful </a:t>
            </a:r>
            <a:r>
              <a:rPr lang="en-US" sz="2000" dirty="0" smtClean="0"/>
              <a:t>books…”</a:t>
            </a:r>
          </a:p>
          <a:p>
            <a:endParaRPr lang="en-US" sz="2000" dirty="0"/>
          </a:p>
          <a:p>
            <a:r>
              <a:rPr lang="en-US" sz="2000" dirty="0" smtClean="0"/>
              <a:t>“</a:t>
            </a:r>
            <a:r>
              <a:rPr lang="en-US" sz="2000" dirty="0" err="1" smtClean="0"/>
              <a:t>Teniendo</a:t>
            </a:r>
            <a:r>
              <a:rPr lang="en-US" sz="2000" dirty="0" smtClean="0"/>
              <a:t> </a:t>
            </a:r>
            <a:r>
              <a:rPr lang="en-US" sz="2000" dirty="0" err="1" smtClean="0"/>
              <a:t>en</a:t>
            </a:r>
            <a:r>
              <a:rPr lang="en-US" sz="2000" dirty="0" smtClean="0"/>
              <a:t> </a:t>
            </a:r>
            <a:r>
              <a:rPr lang="en-US" sz="2000" dirty="0" err="1" smtClean="0"/>
              <a:t>cuenta</a:t>
            </a:r>
            <a:r>
              <a:rPr lang="en-US" sz="2000" dirty="0" smtClean="0"/>
              <a:t> que </a:t>
            </a:r>
            <a:r>
              <a:rPr lang="en-US" sz="2000" dirty="0" err="1" smtClean="0"/>
              <a:t>impresores</a:t>
            </a:r>
            <a:r>
              <a:rPr lang="en-US" sz="2000" dirty="0" smtClean="0"/>
              <a:t> </a:t>
            </a:r>
            <a:r>
              <a:rPr lang="en-US" sz="2000" dirty="0" err="1" smtClean="0"/>
              <a:t>vendedores</a:t>
            </a:r>
            <a:r>
              <a:rPr lang="en-US" sz="2000" dirty="0" smtClean="0"/>
              <a:t> de </a:t>
            </a:r>
            <a:r>
              <a:rPr lang="en-US" sz="2000" dirty="0" err="1" smtClean="0"/>
              <a:t>libros</a:t>
            </a:r>
            <a:r>
              <a:rPr lang="en-US" sz="2000" dirty="0" smtClean="0"/>
              <a:t> y </a:t>
            </a:r>
            <a:r>
              <a:rPr lang="en-US" sz="2000" dirty="0" err="1" smtClean="0"/>
              <a:t>otras</a:t>
            </a:r>
            <a:r>
              <a:rPr lang="en-US" sz="2000" dirty="0" smtClean="0"/>
              <a:t> personas </a:t>
            </a:r>
            <a:r>
              <a:rPr lang="en-US" sz="2000" dirty="0" err="1" smtClean="0"/>
              <a:t>última</a:t>
            </a:r>
            <a:r>
              <a:rPr lang="en-US" sz="2000" dirty="0" smtClean="0"/>
              <a:t> y </a:t>
            </a:r>
            <a:r>
              <a:rPr lang="en-US" sz="2000" dirty="0" err="1" smtClean="0"/>
              <a:t>frecuentemente</a:t>
            </a:r>
            <a:r>
              <a:rPr lang="en-US" sz="2000" dirty="0" smtClean="0"/>
              <a:t> se </a:t>
            </a:r>
            <a:r>
              <a:rPr lang="en-US" sz="2000" dirty="0" err="1" smtClean="0"/>
              <a:t>han</a:t>
            </a:r>
            <a:r>
              <a:rPr lang="en-US" sz="2000" dirty="0" smtClean="0"/>
              <a:t> </a:t>
            </a:r>
            <a:r>
              <a:rPr lang="en-US" sz="2000" dirty="0" err="1" smtClean="0"/>
              <a:t>tomado</a:t>
            </a:r>
            <a:r>
              <a:rPr lang="en-US" sz="2000" dirty="0" smtClean="0"/>
              <a:t> la </a:t>
            </a:r>
            <a:r>
              <a:rPr lang="en-US" sz="2000" dirty="0" err="1" smtClean="0"/>
              <a:t>libertad</a:t>
            </a:r>
            <a:r>
              <a:rPr lang="en-US" sz="2000" dirty="0" smtClean="0"/>
              <a:t> de </a:t>
            </a:r>
            <a:r>
              <a:rPr lang="en-US" sz="2000" dirty="0" err="1" smtClean="0"/>
              <a:t>imprimir</a:t>
            </a:r>
            <a:r>
              <a:rPr lang="en-US" sz="2000" dirty="0"/>
              <a:t> </a:t>
            </a:r>
            <a:r>
              <a:rPr lang="en-US" sz="2000" dirty="0" err="1" smtClean="0"/>
              <a:t>reimprimir</a:t>
            </a:r>
            <a:r>
              <a:rPr lang="en-US" sz="2000" dirty="0" smtClean="0"/>
              <a:t> y </a:t>
            </a:r>
            <a:r>
              <a:rPr lang="en-US" sz="2000" dirty="0" err="1" smtClean="0"/>
              <a:t>publicar</a:t>
            </a:r>
            <a:r>
              <a:rPr lang="en-US" sz="2000" dirty="0" smtClean="0"/>
              <a:t> o </a:t>
            </a:r>
            <a:r>
              <a:rPr lang="en-US" sz="2000" dirty="0" err="1" smtClean="0"/>
              <a:t>generar</a:t>
            </a:r>
            <a:r>
              <a:rPr lang="en-US" sz="2000" dirty="0" smtClean="0"/>
              <a:t> la </a:t>
            </a:r>
            <a:r>
              <a:rPr lang="en-US" sz="2000" dirty="0" err="1" smtClean="0"/>
              <a:t>publicación</a:t>
            </a:r>
            <a:r>
              <a:rPr lang="en-US" sz="2000" dirty="0" smtClean="0"/>
              <a:t> y </a:t>
            </a:r>
            <a:r>
              <a:rPr lang="en-US" sz="2000" dirty="0" err="1" smtClean="0"/>
              <a:t>publicar</a:t>
            </a:r>
            <a:r>
              <a:rPr lang="en-US" sz="2000" dirty="0" smtClean="0"/>
              <a:t> </a:t>
            </a:r>
            <a:r>
              <a:rPr lang="en-US" sz="2000" dirty="0" err="1" smtClean="0"/>
              <a:t>libros</a:t>
            </a:r>
            <a:r>
              <a:rPr lang="en-US" sz="2000" dirty="0" smtClean="0"/>
              <a:t> y </a:t>
            </a:r>
            <a:r>
              <a:rPr lang="en-US" sz="2000" dirty="0" err="1" smtClean="0"/>
              <a:t>otros</a:t>
            </a:r>
            <a:r>
              <a:rPr lang="en-US" sz="2000" dirty="0" smtClean="0"/>
              <a:t> </a:t>
            </a:r>
            <a:r>
              <a:rPr lang="en-US" sz="2000" dirty="0" err="1" smtClean="0"/>
              <a:t>escritos</a:t>
            </a:r>
            <a:r>
              <a:rPr lang="en-US" sz="2000" dirty="0" smtClean="0"/>
              <a:t> sin el </a:t>
            </a:r>
            <a:r>
              <a:rPr lang="en-US" sz="2000" dirty="0" err="1" smtClean="0"/>
              <a:t>consentimiento</a:t>
            </a:r>
            <a:r>
              <a:rPr lang="en-US" sz="2000" dirty="0" smtClean="0"/>
              <a:t> de </a:t>
            </a:r>
            <a:r>
              <a:rPr lang="en-US" sz="2000" dirty="0" err="1" smtClean="0"/>
              <a:t>los</a:t>
            </a:r>
            <a:r>
              <a:rPr lang="en-US" sz="2000" dirty="0" smtClean="0"/>
              <a:t> </a:t>
            </a:r>
            <a:r>
              <a:rPr lang="en-US" sz="2000" dirty="0" err="1" smtClean="0"/>
              <a:t>autores</a:t>
            </a:r>
            <a:r>
              <a:rPr lang="en-US" sz="2000" dirty="0" smtClean="0"/>
              <a:t> o </a:t>
            </a:r>
            <a:r>
              <a:rPr lang="en-US" sz="2000" dirty="0" err="1" smtClean="0"/>
              <a:t>propietarios</a:t>
            </a:r>
            <a:r>
              <a:rPr lang="en-US" sz="2000" dirty="0" smtClean="0"/>
              <a:t> de </a:t>
            </a:r>
            <a:r>
              <a:rPr lang="en-US" sz="2000" dirty="0" err="1" smtClean="0"/>
              <a:t>dichos</a:t>
            </a:r>
            <a:r>
              <a:rPr lang="en-US" sz="2000" dirty="0" smtClean="0"/>
              <a:t> </a:t>
            </a:r>
            <a:r>
              <a:rPr lang="en-US" sz="2000" dirty="0" err="1" smtClean="0"/>
              <a:t>libros</a:t>
            </a:r>
            <a:r>
              <a:rPr lang="en-US" sz="2000" dirty="0" smtClean="0"/>
              <a:t> y </a:t>
            </a:r>
            <a:r>
              <a:rPr lang="en-US" sz="2000" dirty="0" err="1" smtClean="0"/>
              <a:t>escritos</a:t>
            </a:r>
            <a:r>
              <a:rPr lang="en-US" sz="2000" dirty="0" smtClean="0"/>
              <a:t> </a:t>
            </a:r>
            <a:r>
              <a:rPr lang="en-US" sz="2000" dirty="0" err="1" smtClean="0"/>
              <a:t>en</a:t>
            </a:r>
            <a:r>
              <a:rPr lang="en-US" sz="2000" dirty="0" smtClean="0"/>
              <a:t> </a:t>
            </a:r>
            <a:r>
              <a:rPr lang="en-US" sz="2000" dirty="0" err="1" smtClean="0"/>
              <a:t>su</a:t>
            </a:r>
            <a:r>
              <a:rPr lang="en-US" sz="2000" dirty="0" smtClean="0"/>
              <a:t> </a:t>
            </a:r>
            <a:r>
              <a:rPr lang="en-US" sz="2000" dirty="0" err="1" smtClean="0"/>
              <a:t>detrimento</a:t>
            </a:r>
            <a:r>
              <a:rPr lang="en-US" sz="2000" dirty="0" smtClean="0"/>
              <a:t> y </a:t>
            </a:r>
            <a:r>
              <a:rPr lang="en-US" sz="2000" dirty="0" err="1" smtClean="0"/>
              <a:t>frecuentemente</a:t>
            </a:r>
            <a:r>
              <a:rPr lang="en-US" sz="2000" dirty="0" smtClean="0"/>
              <a:t> para </a:t>
            </a:r>
            <a:r>
              <a:rPr lang="en-US" sz="2000" dirty="0" err="1" smtClean="0"/>
              <a:t>su</a:t>
            </a:r>
            <a:r>
              <a:rPr lang="en-US" sz="2000" dirty="0" smtClean="0"/>
              <a:t> </a:t>
            </a:r>
            <a:r>
              <a:rPr lang="en-US" sz="2000" dirty="0" err="1" smtClean="0"/>
              <a:t>ruina</a:t>
            </a:r>
            <a:r>
              <a:rPr lang="en-US" sz="2000" dirty="0" smtClean="0"/>
              <a:t> y la de </a:t>
            </a:r>
            <a:r>
              <a:rPr lang="en-US" sz="2000" dirty="0" err="1" smtClean="0"/>
              <a:t>sus</a:t>
            </a:r>
            <a:r>
              <a:rPr lang="en-US" sz="2000" dirty="0" smtClean="0"/>
              <a:t> </a:t>
            </a:r>
            <a:r>
              <a:rPr lang="en-US" sz="2000" dirty="0" err="1" smtClean="0"/>
              <a:t>familias</a:t>
            </a:r>
            <a:r>
              <a:rPr lang="en-US" sz="2000" dirty="0" smtClean="0"/>
              <a:t>. Para </a:t>
            </a:r>
            <a:r>
              <a:rPr lang="en-US" sz="2000" dirty="0" err="1" smtClean="0"/>
              <a:t>prevenir</a:t>
            </a:r>
            <a:r>
              <a:rPr lang="en-US" sz="2000" dirty="0" smtClean="0"/>
              <a:t>, </a:t>
            </a:r>
            <a:r>
              <a:rPr lang="en-US" sz="2000" dirty="0" err="1" smtClean="0"/>
              <a:t>por</a:t>
            </a:r>
            <a:r>
              <a:rPr lang="en-US" sz="2000" dirty="0" smtClean="0"/>
              <a:t> lo </a:t>
            </a:r>
            <a:r>
              <a:rPr lang="en-US" sz="2000" dirty="0" err="1" smtClean="0"/>
              <a:t>tanto</a:t>
            </a:r>
            <a:r>
              <a:rPr lang="en-US" sz="2000" dirty="0" smtClean="0"/>
              <a:t>, tales </a:t>
            </a:r>
            <a:r>
              <a:rPr lang="en-US" sz="2000" dirty="0" err="1" smtClean="0"/>
              <a:t>practicas</a:t>
            </a:r>
            <a:r>
              <a:rPr lang="en-US" sz="2000" dirty="0" smtClean="0"/>
              <a:t> </a:t>
            </a:r>
            <a:r>
              <a:rPr lang="en-US" sz="2000" dirty="0" err="1" smtClean="0"/>
              <a:t>hacia</a:t>
            </a:r>
            <a:r>
              <a:rPr lang="en-US" sz="2000" dirty="0" smtClean="0"/>
              <a:t> el future y para </a:t>
            </a:r>
            <a:r>
              <a:rPr lang="en-US" sz="2000" dirty="0" err="1" smtClean="0"/>
              <a:t>incentivar</a:t>
            </a:r>
            <a:r>
              <a:rPr lang="en-US" sz="2000" dirty="0" smtClean="0"/>
              <a:t> a </a:t>
            </a:r>
            <a:r>
              <a:rPr lang="en-US" sz="2000" dirty="0" err="1" smtClean="0"/>
              <a:t>los</a:t>
            </a:r>
            <a:r>
              <a:rPr lang="en-US" sz="2000" dirty="0" smtClean="0"/>
              <a:t> hombres </a:t>
            </a:r>
            <a:r>
              <a:rPr lang="en-US" sz="2000" dirty="0" err="1" smtClean="0"/>
              <a:t>ilustrados</a:t>
            </a:r>
            <a:r>
              <a:rPr lang="en-US" sz="2000" dirty="0" smtClean="0"/>
              <a:t> para que </a:t>
            </a:r>
            <a:r>
              <a:rPr lang="en-US" sz="2000" dirty="0" err="1" smtClean="0"/>
              <a:t>compongan</a:t>
            </a:r>
            <a:r>
              <a:rPr lang="en-US" sz="2000" dirty="0" smtClean="0"/>
              <a:t> y </a:t>
            </a:r>
            <a:r>
              <a:rPr lang="en-US" sz="2000" dirty="0" err="1" smtClean="0"/>
              <a:t>escriban</a:t>
            </a:r>
            <a:r>
              <a:rPr lang="en-US" sz="2000" dirty="0" smtClean="0"/>
              <a:t> </a:t>
            </a:r>
            <a:r>
              <a:rPr lang="en-US" sz="2000" dirty="0" err="1" smtClean="0"/>
              <a:t>libros</a:t>
            </a:r>
            <a:r>
              <a:rPr lang="en-US" sz="2000" dirty="0" smtClean="0"/>
              <a:t> </a:t>
            </a:r>
            <a:r>
              <a:rPr lang="en-US" sz="2000" dirty="0" err="1" smtClean="0"/>
              <a:t>útiles</a:t>
            </a:r>
            <a:r>
              <a:rPr lang="en-US" sz="2000" dirty="0" smtClean="0"/>
              <a:t>…”</a:t>
            </a:r>
            <a:endParaRPr lang="es-CO" sz="2000" dirty="0"/>
          </a:p>
          <a:p>
            <a:endParaRPr lang="es-CO" dirty="0"/>
          </a:p>
        </p:txBody>
      </p:sp>
    </p:spTree>
    <p:extLst>
      <p:ext uri="{BB962C8B-B14F-4D97-AF65-F5344CB8AC3E}">
        <p14:creationId xmlns:p14="http://schemas.microsoft.com/office/powerpoint/2010/main" val="774460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¿Pero todo es color de rosa? La política…</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1985" y="1878731"/>
            <a:ext cx="1475117" cy="2048306"/>
          </a:xfrm>
        </p:spPr>
      </p:pic>
      <p:sp>
        <p:nvSpPr>
          <p:cNvPr id="5" name="CuadroTexto 4"/>
          <p:cNvSpPr txBox="1"/>
          <p:nvPr/>
        </p:nvSpPr>
        <p:spPr>
          <a:xfrm>
            <a:off x="3132968" y="1766958"/>
            <a:ext cx="6996211" cy="1754326"/>
          </a:xfrm>
          <a:prstGeom prst="rect">
            <a:avLst/>
          </a:prstGeom>
          <a:noFill/>
        </p:spPr>
        <p:txBody>
          <a:bodyPr wrap="none" rtlCol="0">
            <a:spAutoFit/>
          </a:bodyPr>
          <a:lstStyle/>
          <a:p>
            <a:r>
              <a:rPr lang="es-CO" dirty="0" smtClean="0"/>
              <a:t>En 1665 hubo un gran caso entre un vendedor de libros </a:t>
            </a:r>
            <a:r>
              <a:rPr lang="es-CO" dirty="0" err="1" smtClean="0"/>
              <a:t>Josse</a:t>
            </a:r>
            <a:r>
              <a:rPr lang="es-CO" dirty="0" smtClean="0"/>
              <a:t>, que acusó</a:t>
            </a:r>
          </a:p>
          <a:p>
            <a:r>
              <a:rPr lang="es-CO" dirty="0" smtClean="0"/>
              <a:t>a su contraparte, </a:t>
            </a:r>
            <a:r>
              <a:rPr lang="es-CO" dirty="0" err="1" smtClean="0"/>
              <a:t>Malassis</a:t>
            </a:r>
            <a:r>
              <a:rPr lang="es-CO" dirty="0" smtClean="0"/>
              <a:t>, de falsificación. Terminaron enfrentados no </a:t>
            </a:r>
          </a:p>
          <a:p>
            <a:r>
              <a:rPr lang="es-CO" dirty="0" smtClean="0"/>
              <a:t>solo ellos sino la Corona con el Parlamento, París v. el resto de Francia, </a:t>
            </a:r>
          </a:p>
          <a:p>
            <a:r>
              <a:rPr lang="es-CO" dirty="0" smtClean="0"/>
              <a:t>Los sindicatos  de cada una de las partes entre sí… En fin. El caso lo ganó </a:t>
            </a:r>
          </a:p>
          <a:p>
            <a:r>
              <a:rPr lang="es-CO" dirty="0" err="1" smtClean="0"/>
              <a:t>Josse</a:t>
            </a:r>
            <a:r>
              <a:rPr lang="es-CO" dirty="0" smtClean="0"/>
              <a:t> pero por razones principalmente políticas, la Corona era soberana</a:t>
            </a:r>
          </a:p>
          <a:p>
            <a:r>
              <a:rPr lang="es-CO" dirty="0"/>
              <a:t>p</a:t>
            </a:r>
            <a:r>
              <a:rPr lang="es-CO" dirty="0" smtClean="0"/>
              <a:t>ara decidir quién tenía o no el privilegio de vender un libro</a:t>
            </a:r>
            <a:endParaRPr lang="es-CO" dirty="0"/>
          </a:p>
        </p:txBody>
      </p:sp>
      <p:sp>
        <p:nvSpPr>
          <p:cNvPr id="6" name="CuadroTexto 5"/>
          <p:cNvSpPr txBox="1"/>
          <p:nvPr/>
        </p:nvSpPr>
        <p:spPr>
          <a:xfrm>
            <a:off x="3248635" y="4115349"/>
            <a:ext cx="6641597" cy="923330"/>
          </a:xfrm>
          <a:prstGeom prst="rect">
            <a:avLst/>
          </a:prstGeom>
          <a:noFill/>
        </p:spPr>
        <p:txBody>
          <a:bodyPr wrap="square" rtlCol="0">
            <a:spAutoFit/>
          </a:bodyPr>
          <a:lstStyle/>
          <a:p>
            <a:r>
              <a:rPr lang="es-CO" dirty="0" smtClean="0"/>
              <a:t>Con la imprenta también llega la libertad de publicar lo que quieran</a:t>
            </a:r>
          </a:p>
          <a:p>
            <a:r>
              <a:rPr lang="es-CO" dirty="0" smtClean="0"/>
              <a:t>Por eso se comienzan a expedir normas como esta, 1740, </a:t>
            </a:r>
            <a:r>
              <a:rPr lang="es-CO" dirty="0" err="1" smtClean="0"/>
              <a:t>Venezia</a:t>
            </a:r>
            <a:r>
              <a:rPr lang="es-CO" dirty="0" smtClean="0"/>
              <a:t>, </a:t>
            </a:r>
          </a:p>
          <a:p>
            <a:r>
              <a:rPr lang="es-CO" dirty="0" smtClean="0"/>
              <a:t>Prohibición de publicar canciones sin previa autorización (Censura)</a:t>
            </a:r>
            <a:endParaRPr lang="es-CO" dirty="0"/>
          </a:p>
        </p:txBody>
      </p:sp>
      <p:pic>
        <p:nvPicPr>
          <p:cNvPr id="3" name="Imagen 2"/>
          <p:cNvPicPr>
            <a:picLocks noChangeAspect="1"/>
          </p:cNvPicPr>
          <p:nvPr/>
        </p:nvPicPr>
        <p:blipFill>
          <a:blip r:embed="rId3"/>
          <a:stretch>
            <a:fillRect/>
          </a:stretch>
        </p:blipFill>
        <p:spPr>
          <a:xfrm flipH="1">
            <a:off x="1431984" y="4115348"/>
            <a:ext cx="1475117" cy="2686821"/>
          </a:xfrm>
          <a:prstGeom prst="rect">
            <a:avLst/>
          </a:prstGeom>
        </p:spPr>
      </p:pic>
    </p:spTree>
    <p:extLst>
      <p:ext uri="{BB962C8B-B14F-4D97-AF65-F5344CB8AC3E}">
        <p14:creationId xmlns:p14="http://schemas.microsoft.com/office/powerpoint/2010/main" val="2227481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La presencia del debate ético es histórica. Artículo en Enciclopedia Leipzig y Halle 1740</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426" y="1690688"/>
            <a:ext cx="1217400" cy="4351338"/>
          </a:xfrm>
        </p:spPr>
      </p:pic>
      <p:sp>
        <p:nvSpPr>
          <p:cNvPr id="5" name="CuadroTexto 4"/>
          <p:cNvSpPr txBox="1"/>
          <p:nvPr/>
        </p:nvSpPr>
        <p:spPr>
          <a:xfrm>
            <a:off x="3374265" y="1690688"/>
            <a:ext cx="7856112" cy="4031873"/>
          </a:xfrm>
          <a:prstGeom prst="rect">
            <a:avLst/>
          </a:prstGeom>
          <a:noFill/>
        </p:spPr>
        <p:txBody>
          <a:bodyPr wrap="square" numCol="2" rtlCol="0">
            <a:spAutoFit/>
          </a:bodyPr>
          <a:lstStyle/>
          <a:p>
            <a:r>
              <a:rPr lang="en-US" sz="1600" dirty="0"/>
              <a:t>﻿</a:t>
            </a:r>
            <a:r>
              <a:rPr lang="en-US" sz="1600" dirty="0" smtClean="0"/>
              <a:t>”Reprinting </a:t>
            </a:r>
            <a:r>
              <a:rPr lang="en-US" sz="1600" dirty="0"/>
              <a:t>of books is not really much better than a </a:t>
            </a:r>
            <a:r>
              <a:rPr lang="en-US" sz="1600" dirty="0" smtClean="0"/>
              <a:t>theft carried </a:t>
            </a:r>
            <a:r>
              <a:rPr lang="en-US" sz="1600" dirty="0"/>
              <a:t>out secretly and underhand. In general, it is </a:t>
            </a:r>
            <a:r>
              <a:rPr lang="en-US" sz="1600" dirty="0" smtClean="0"/>
              <a:t>carried out </a:t>
            </a:r>
            <a:r>
              <a:rPr lang="en-US" sz="1600" dirty="0"/>
              <a:t>only by those pseudo-publishers- or, rather, by </a:t>
            </a:r>
            <a:r>
              <a:rPr lang="en-US" sz="1600" dirty="0" smtClean="0"/>
              <a:t>mere bunglers </a:t>
            </a:r>
            <a:r>
              <a:rPr lang="en-US" sz="1600" dirty="0"/>
              <a:t>in the otherwise as noble as it is useful guild </a:t>
            </a:r>
            <a:r>
              <a:rPr lang="en-US" sz="1600" dirty="0" smtClean="0"/>
              <a:t>of book </a:t>
            </a:r>
            <a:r>
              <a:rPr lang="en-US" sz="1600" dirty="0"/>
              <a:t>publishers- who, driven in most cases by </a:t>
            </a:r>
            <a:r>
              <a:rPr lang="en-US" sz="1600" dirty="0" smtClean="0"/>
              <a:t>rampant ambition </a:t>
            </a:r>
            <a:r>
              <a:rPr lang="en-US" sz="1600" dirty="0"/>
              <a:t>or, rather, by a highly criminal greed for </a:t>
            </a:r>
            <a:r>
              <a:rPr lang="en-US" sz="1600" dirty="0" smtClean="0"/>
              <a:t>money, venture </a:t>
            </a:r>
            <a:r>
              <a:rPr lang="en-US" sz="1600" dirty="0"/>
              <a:t>to print and 'publish' (as they unwarrantedly </a:t>
            </a:r>
            <a:r>
              <a:rPr lang="en-US" sz="1600" dirty="0" smtClean="0"/>
              <a:t>assert on </a:t>
            </a:r>
            <a:r>
              <a:rPr lang="en-US" sz="1600" dirty="0"/>
              <a:t>the title-pages) such books as to which they </a:t>
            </a:r>
            <a:r>
              <a:rPr lang="en-US" sz="1600" dirty="0" smtClean="0"/>
              <a:t>have neither </a:t>
            </a:r>
            <a:r>
              <a:rPr lang="en-US" sz="1600" dirty="0"/>
              <a:t>rights nor permission, i.e. they undertake the</a:t>
            </a:r>
            <a:br>
              <a:rPr lang="en-US" sz="1600" dirty="0"/>
            </a:br>
            <a:r>
              <a:rPr lang="en-US" sz="1600" dirty="0"/>
              <a:t>reprinting of works to which other publishers have </a:t>
            </a:r>
            <a:r>
              <a:rPr lang="en-US" sz="1600" dirty="0" smtClean="0"/>
              <a:t>full rights.”</a:t>
            </a:r>
            <a:endParaRPr lang="en-US" sz="1600" dirty="0"/>
          </a:p>
          <a:p>
            <a:endParaRPr lang="en-US" sz="1600" dirty="0" smtClean="0"/>
          </a:p>
          <a:p>
            <a:endParaRPr lang="es-CO" sz="1600" dirty="0"/>
          </a:p>
          <a:p>
            <a:r>
              <a:rPr lang="es-CO" sz="1600" dirty="0" smtClean="0"/>
              <a:t>“La reimpresión de libros no es realmente mucho mejor que el robo realizado en secreto y deshonestamente. En general,  es llevado a cabo no solamente por </a:t>
            </a:r>
            <a:r>
              <a:rPr lang="es-CO" sz="1600" dirty="0" err="1" smtClean="0"/>
              <a:t>pseudoeditores</a:t>
            </a:r>
            <a:r>
              <a:rPr lang="es-CO" sz="1600" dirty="0" smtClean="0"/>
              <a:t> o, mejor, por meros ladrones dentro de, en otras ocasiones nobles y útiles, gremios de editores de libros. Que, llevados en la mayoría de los casos por ambición rampante o, mejor, por un deseo criminal por dinero, se aventuran a imprimir y publicar (como se atreven a afirmar sin garantía en los títulos de sus páginas) libros para los que no tienen derechos ni permisos, i.e. se embarcan en la reimpresión de libros sobre los que otros editores tienen plenos derechos.”</a:t>
            </a:r>
            <a:endParaRPr lang="en-US" sz="1600" dirty="0" smtClean="0"/>
          </a:p>
        </p:txBody>
      </p:sp>
    </p:spTree>
    <p:extLst>
      <p:ext uri="{BB962C8B-B14F-4D97-AF65-F5344CB8AC3E}">
        <p14:creationId xmlns:p14="http://schemas.microsoft.com/office/powerpoint/2010/main" val="1821724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CO" sz="3000" dirty="0" smtClean="0"/>
              <a:t>La circulación de mercancías e información llevó a que Propiedad Intelectual fuera la primera legislación uniforme ¿Cómo? Dos tratados multilaterales Berna y París </a:t>
            </a:r>
            <a:endParaRPr lang="es-CO" sz="3000"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650" y="1864262"/>
            <a:ext cx="2849332" cy="4351338"/>
          </a:xfrm>
        </p:spPr>
      </p:pic>
      <p:sp>
        <p:nvSpPr>
          <p:cNvPr id="5" name="CuadroTexto 4"/>
          <p:cNvSpPr txBox="1"/>
          <p:nvPr/>
        </p:nvSpPr>
        <p:spPr>
          <a:xfrm>
            <a:off x="1840343" y="1592809"/>
            <a:ext cx="2988639" cy="369332"/>
          </a:xfrm>
          <a:prstGeom prst="rect">
            <a:avLst/>
          </a:prstGeom>
          <a:noFill/>
        </p:spPr>
        <p:txBody>
          <a:bodyPr wrap="none" rtlCol="0">
            <a:spAutoFit/>
          </a:bodyPr>
          <a:lstStyle/>
          <a:p>
            <a:r>
              <a:rPr lang="es-CO" dirty="0" smtClean="0"/>
              <a:t>Convención de Berna de 1886</a:t>
            </a:r>
            <a:endParaRPr lang="es-CO"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656" y="1962141"/>
            <a:ext cx="2885469" cy="4355685"/>
          </a:xfrm>
          <a:prstGeom prst="rect">
            <a:avLst/>
          </a:prstGeom>
        </p:spPr>
      </p:pic>
      <p:sp>
        <p:nvSpPr>
          <p:cNvPr id="7" name="CuadroTexto 6"/>
          <p:cNvSpPr txBox="1"/>
          <p:nvPr/>
        </p:nvSpPr>
        <p:spPr>
          <a:xfrm>
            <a:off x="6591473" y="1606668"/>
            <a:ext cx="2882712" cy="369332"/>
          </a:xfrm>
          <a:prstGeom prst="rect">
            <a:avLst/>
          </a:prstGeom>
          <a:noFill/>
        </p:spPr>
        <p:txBody>
          <a:bodyPr wrap="none" rtlCol="0">
            <a:spAutoFit/>
          </a:bodyPr>
          <a:lstStyle/>
          <a:p>
            <a:r>
              <a:rPr lang="es-CO" dirty="0" smtClean="0"/>
              <a:t>Convención de París de 1883</a:t>
            </a:r>
            <a:endParaRPr lang="es-CO" dirty="0"/>
          </a:p>
        </p:txBody>
      </p:sp>
    </p:spTree>
    <p:extLst>
      <p:ext uri="{BB962C8B-B14F-4D97-AF65-F5344CB8AC3E}">
        <p14:creationId xmlns:p14="http://schemas.microsoft.com/office/powerpoint/2010/main" val="2307782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CO" sz="3000" dirty="0" smtClean="0"/>
              <a:t>Obra Colaborativa</a:t>
            </a:r>
            <a:endParaRPr lang="es-CO" sz="3000" dirty="0"/>
          </a:p>
        </p:txBody>
      </p:sp>
      <p:sp>
        <p:nvSpPr>
          <p:cNvPr id="8" name="CuadroTexto 7"/>
          <p:cNvSpPr txBox="1"/>
          <p:nvPr/>
        </p:nvSpPr>
        <p:spPr>
          <a:xfrm>
            <a:off x="838200" y="1276710"/>
            <a:ext cx="10895162" cy="1200329"/>
          </a:xfrm>
          <a:prstGeom prst="rect">
            <a:avLst/>
          </a:prstGeom>
          <a:noFill/>
        </p:spPr>
        <p:txBody>
          <a:bodyPr wrap="square" rtlCol="0">
            <a:spAutoFit/>
          </a:bodyPr>
          <a:lstStyle/>
          <a:p>
            <a:r>
              <a:rPr lang="es-CO" dirty="0"/>
              <a:t>Por obra en colaboración se entiende aquella obra en la que varios autores concurren en su realización correspondiendo los derechos de propiedad intelectual en la proporción que todos los autores determinen. Para la divulgación y modificación de la obra se requiere el consentimiento de todos los </a:t>
            </a:r>
            <a:r>
              <a:rPr lang="es-CO" dirty="0" smtClean="0"/>
              <a:t>coautores</a:t>
            </a:r>
          </a:p>
          <a:p>
            <a:r>
              <a:rPr lang="es-CO" dirty="0" smtClean="0"/>
              <a:t>Ejemplo: Libro por capítulos</a:t>
            </a:r>
          </a:p>
        </p:txBody>
      </p:sp>
      <p:sp>
        <p:nvSpPr>
          <p:cNvPr id="9" name="CuadroTexto 8"/>
          <p:cNvSpPr txBox="1"/>
          <p:nvPr/>
        </p:nvSpPr>
        <p:spPr>
          <a:xfrm>
            <a:off x="769189" y="3821503"/>
            <a:ext cx="10895162" cy="1754326"/>
          </a:xfrm>
          <a:prstGeom prst="rect">
            <a:avLst/>
          </a:prstGeom>
          <a:noFill/>
        </p:spPr>
        <p:txBody>
          <a:bodyPr wrap="square" rtlCol="0">
            <a:spAutoFit/>
          </a:bodyPr>
          <a:lstStyle/>
          <a:p>
            <a:r>
              <a:rPr lang="es-CO" dirty="0"/>
              <a:t>Por obra colectiva se entiende la obra realizada bajo la coordinación de una persona natural o jurídica que la edita y divulga bajo su nombre y está constituida por la reunión de aportaciones de diferentes autores cuya contribución personal se funde en una creación única y autónoma, para la cual haya sido concebida sin que sea posible atribuir separadamente a cualquiera de ellos un derecho sobre el conjunto de la obra realizada</a:t>
            </a:r>
            <a:r>
              <a:rPr lang="es-CO" dirty="0" smtClean="0"/>
              <a:t>.</a:t>
            </a:r>
          </a:p>
          <a:p>
            <a:r>
              <a:rPr lang="es-CO" dirty="0"/>
              <a:t>Los derechos sobre la obra colectiva corresponderán a la persona que la edite y divulgue bajo su nombre, salvo pacto en contrario, tanto si es persona </a:t>
            </a:r>
            <a:r>
              <a:rPr lang="es-CO" dirty="0" smtClean="0"/>
              <a:t>natural </a:t>
            </a:r>
            <a:r>
              <a:rPr lang="es-CO" dirty="0"/>
              <a:t>como jurídica.</a:t>
            </a:r>
            <a:endParaRPr lang="es-CO" dirty="0" smtClean="0"/>
          </a:p>
        </p:txBody>
      </p:sp>
      <p:sp>
        <p:nvSpPr>
          <p:cNvPr id="10" name="Título 1"/>
          <p:cNvSpPr txBox="1">
            <a:spLocks/>
          </p:cNvSpPr>
          <p:nvPr/>
        </p:nvSpPr>
        <p:spPr>
          <a:xfrm>
            <a:off x="769189" y="274330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000" dirty="0" smtClean="0"/>
              <a:t>Obra Colectiva</a:t>
            </a:r>
            <a:endParaRPr lang="es-CO" sz="3000" dirty="0"/>
          </a:p>
        </p:txBody>
      </p:sp>
    </p:spTree>
    <p:extLst>
      <p:ext uri="{BB962C8B-B14F-4D97-AF65-F5344CB8AC3E}">
        <p14:creationId xmlns:p14="http://schemas.microsoft.com/office/powerpoint/2010/main" val="3263200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Principales principios del Derecho de Autor: Protección de cualquier tipo de Obra</a:t>
            </a:r>
            <a:br>
              <a:rPr lang="es-CO" dirty="0" smtClean="0"/>
            </a:b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8359" y="1690688"/>
            <a:ext cx="1159257" cy="2029966"/>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400" y="1837865"/>
            <a:ext cx="1227906" cy="188279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255" y="1851850"/>
            <a:ext cx="2962906" cy="1876889"/>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0159" y="1859448"/>
            <a:ext cx="3038340" cy="1869291"/>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033" y="4298351"/>
            <a:ext cx="2669166" cy="1992977"/>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297" y="4298351"/>
            <a:ext cx="1292229" cy="2011251"/>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4255" y="4275784"/>
            <a:ext cx="2687392" cy="2015544"/>
          </a:xfrm>
          <a:prstGeom prst="rect">
            <a:avLst/>
          </a:prstGeom>
        </p:spPr>
      </p:pic>
      <p:pic>
        <p:nvPicPr>
          <p:cNvPr id="11" name="Imagen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7997" y="4298351"/>
            <a:ext cx="2450502" cy="1633668"/>
          </a:xfrm>
          <a:prstGeom prst="rect">
            <a:avLst/>
          </a:prstGeom>
        </p:spPr>
      </p:pic>
      <p:sp>
        <p:nvSpPr>
          <p:cNvPr id="3" name="CuadroTexto 2"/>
          <p:cNvSpPr txBox="1"/>
          <p:nvPr/>
        </p:nvSpPr>
        <p:spPr>
          <a:xfrm>
            <a:off x="892572" y="3741907"/>
            <a:ext cx="1250830" cy="369332"/>
          </a:xfrm>
          <a:prstGeom prst="rect">
            <a:avLst/>
          </a:prstGeom>
          <a:noFill/>
        </p:spPr>
        <p:txBody>
          <a:bodyPr wrap="square" rtlCol="0">
            <a:spAutoFit/>
          </a:bodyPr>
          <a:lstStyle/>
          <a:p>
            <a:r>
              <a:rPr lang="es-CO" dirty="0" smtClean="0"/>
              <a:t>Arte</a:t>
            </a:r>
          </a:p>
        </p:txBody>
      </p:sp>
      <p:sp>
        <p:nvSpPr>
          <p:cNvPr id="12" name="CuadroTexto 11"/>
          <p:cNvSpPr txBox="1"/>
          <p:nvPr/>
        </p:nvSpPr>
        <p:spPr>
          <a:xfrm>
            <a:off x="3025018" y="3753731"/>
            <a:ext cx="1250830" cy="369332"/>
          </a:xfrm>
          <a:prstGeom prst="rect">
            <a:avLst/>
          </a:prstGeom>
          <a:noFill/>
        </p:spPr>
        <p:txBody>
          <a:bodyPr wrap="square" rtlCol="0">
            <a:spAutoFit/>
          </a:bodyPr>
          <a:lstStyle/>
          <a:p>
            <a:r>
              <a:rPr lang="es-CO" dirty="0" smtClean="0"/>
              <a:t>Literatura</a:t>
            </a:r>
          </a:p>
        </p:txBody>
      </p:sp>
      <p:sp>
        <p:nvSpPr>
          <p:cNvPr id="13" name="CuadroTexto 12"/>
          <p:cNvSpPr txBox="1"/>
          <p:nvPr/>
        </p:nvSpPr>
        <p:spPr>
          <a:xfrm>
            <a:off x="621029" y="6281950"/>
            <a:ext cx="2941680" cy="369332"/>
          </a:xfrm>
          <a:prstGeom prst="rect">
            <a:avLst/>
          </a:prstGeom>
          <a:noFill/>
        </p:spPr>
        <p:txBody>
          <a:bodyPr wrap="square" rtlCol="0">
            <a:spAutoFit/>
          </a:bodyPr>
          <a:lstStyle/>
          <a:p>
            <a:r>
              <a:rPr lang="es-CO" dirty="0" smtClean="0"/>
              <a:t>Presentaciones y clases</a:t>
            </a:r>
          </a:p>
        </p:txBody>
      </p:sp>
      <p:sp>
        <p:nvSpPr>
          <p:cNvPr id="14" name="CuadroTexto 13"/>
          <p:cNvSpPr txBox="1"/>
          <p:nvPr/>
        </p:nvSpPr>
        <p:spPr>
          <a:xfrm>
            <a:off x="3650433" y="6281950"/>
            <a:ext cx="2941680" cy="369332"/>
          </a:xfrm>
          <a:prstGeom prst="rect">
            <a:avLst/>
          </a:prstGeom>
          <a:noFill/>
        </p:spPr>
        <p:txBody>
          <a:bodyPr wrap="square" rtlCol="0">
            <a:spAutoFit/>
          </a:bodyPr>
          <a:lstStyle/>
          <a:p>
            <a:r>
              <a:rPr lang="es-CO" dirty="0" smtClean="0"/>
              <a:t>Discursos</a:t>
            </a:r>
          </a:p>
        </p:txBody>
      </p:sp>
      <p:sp>
        <p:nvSpPr>
          <p:cNvPr id="15" name="CuadroTexto 14"/>
          <p:cNvSpPr txBox="1"/>
          <p:nvPr/>
        </p:nvSpPr>
        <p:spPr>
          <a:xfrm>
            <a:off x="9056320" y="6172236"/>
            <a:ext cx="2941680" cy="369332"/>
          </a:xfrm>
          <a:prstGeom prst="rect">
            <a:avLst/>
          </a:prstGeom>
          <a:noFill/>
        </p:spPr>
        <p:txBody>
          <a:bodyPr wrap="square" rtlCol="0">
            <a:spAutoFit/>
          </a:bodyPr>
          <a:lstStyle/>
          <a:p>
            <a:r>
              <a:rPr lang="es-CO" dirty="0" smtClean="0"/>
              <a:t>Presentaciones publicas</a:t>
            </a:r>
          </a:p>
        </p:txBody>
      </p:sp>
    </p:spTree>
    <p:extLst>
      <p:ext uri="{BB962C8B-B14F-4D97-AF65-F5344CB8AC3E}">
        <p14:creationId xmlns:p14="http://schemas.microsoft.com/office/powerpoint/2010/main" val="2638805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dirty="0" smtClean="0"/>
              <a:t>¿Qué </a:t>
            </a:r>
            <a:r>
              <a:rPr lang="es-CO" sz="3200" b="1" dirty="0" smtClean="0"/>
              <a:t>no</a:t>
            </a:r>
            <a:r>
              <a:rPr lang="es-CO" sz="3200" dirty="0" smtClean="0"/>
              <a:t> es Propiedad Intelectual</a:t>
            </a:r>
            <a:r>
              <a:rPr lang="es-CO" sz="3200" dirty="0" smtClean="0"/>
              <a:t>?</a:t>
            </a:r>
            <a:br>
              <a:rPr lang="es-CO" sz="3200" dirty="0" smtClean="0"/>
            </a:br>
            <a:r>
              <a:rPr lang="es-CO" sz="3200" dirty="0" smtClean="0"/>
              <a:t>¿</a:t>
            </a:r>
            <a:r>
              <a:rPr lang="es-CO" sz="3200" dirty="0" smtClean="0"/>
              <a:t>Y si me aprovecho de la reputación de los personajes reales?</a:t>
            </a:r>
            <a:endParaRPr lang="es-CO" sz="32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6271" y="2054870"/>
            <a:ext cx="3248912" cy="44489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4777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Principales principios del Derecho de Autor: Protección de cualquier tipo de Obra</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311" y="2070794"/>
            <a:ext cx="1950720" cy="2676144"/>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252" y="2070794"/>
            <a:ext cx="1734601" cy="271638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098" y="2070794"/>
            <a:ext cx="2438400" cy="18288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6101" y="2070794"/>
            <a:ext cx="2742565" cy="179425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892" y="4151933"/>
            <a:ext cx="2252908" cy="252325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1098" y="4151933"/>
            <a:ext cx="2858909" cy="2459991"/>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8085" y="5127044"/>
            <a:ext cx="1917946" cy="1316731"/>
          </a:xfrm>
          <a:prstGeom prst="rect">
            <a:avLst/>
          </a:prstGeom>
        </p:spPr>
      </p:pic>
      <p:sp>
        <p:nvSpPr>
          <p:cNvPr id="3" name="CuadroTexto 2"/>
          <p:cNvSpPr txBox="1"/>
          <p:nvPr/>
        </p:nvSpPr>
        <p:spPr>
          <a:xfrm>
            <a:off x="3441940" y="5381928"/>
            <a:ext cx="1639018" cy="923330"/>
          </a:xfrm>
          <a:prstGeom prst="rect">
            <a:avLst/>
          </a:prstGeom>
          <a:noFill/>
        </p:spPr>
        <p:txBody>
          <a:bodyPr wrap="square" rtlCol="0">
            <a:spAutoFit/>
          </a:bodyPr>
          <a:lstStyle/>
          <a:p>
            <a:r>
              <a:rPr lang="es-CO" dirty="0" smtClean="0"/>
              <a:t>Planos arquitectónicos</a:t>
            </a:r>
          </a:p>
          <a:p>
            <a:endParaRPr lang="es-CO" dirty="0"/>
          </a:p>
        </p:txBody>
      </p:sp>
    </p:spTree>
    <p:extLst>
      <p:ext uri="{BB962C8B-B14F-4D97-AF65-F5344CB8AC3E}">
        <p14:creationId xmlns:p14="http://schemas.microsoft.com/office/powerpoint/2010/main" val="152523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0"/>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9"/>
                                        </p:tgtEl>
                                        <p:attrNameLst>
                                          <p:attrName>style.opacity</p:attrName>
                                        </p:attrNameLst>
                                      </p:cBhvr>
                                      <p:to>
                                        <p:strVal val="0.5"/>
                                      </p:to>
                                    </p:set>
                                    <p:animEffect filter="image" prLst="opacity: 0.5">
                                      <p:cBhvr rctx="IE">
                                        <p:cTn id="35" dur="indefinite"/>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Principales principios del Derecho de Autor: Protección de cualquier tipo de Obra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496" y="1775585"/>
            <a:ext cx="2917408" cy="1932912"/>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859" y="1791011"/>
            <a:ext cx="1676425" cy="1932912"/>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235" y="1760158"/>
            <a:ext cx="1963765" cy="1963765"/>
          </a:xfrm>
          <a:prstGeom prst="rect">
            <a:avLst/>
          </a:prstGeom>
        </p:spPr>
      </p:pic>
      <p:sp>
        <p:nvSpPr>
          <p:cNvPr id="3" name="CuadroTexto 2"/>
          <p:cNvSpPr txBox="1"/>
          <p:nvPr/>
        </p:nvSpPr>
        <p:spPr>
          <a:xfrm>
            <a:off x="6439235" y="4088830"/>
            <a:ext cx="1863306" cy="646331"/>
          </a:xfrm>
          <a:prstGeom prst="rect">
            <a:avLst/>
          </a:prstGeom>
          <a:noFill/>
        </p:spPr>
        <p:txBody>
          <a:bodyPr wrap="square" rtlCol="0">
            <a:spAutoFit/>
          </a:bodyPr>
          <a:lstStyle/>
          <a:p>
            <a:r>
              <a:rPr lang="es-CO" dirty="0" smtClean="0"/>
              <a:t>Selección de temas musicales</a:t>
            </a:r>
            <a:endParaRPr lang="es-CO" dirty="0"/>
          </a:p>
        </p:txBody>
      </p:sp>
      <p:sp>
        <p:nvSpPr>
          <p:cNvPr id="12" name="CuadroTexto 11"/>
          <p:cNvSpPr txBox="1"/>
          <p:nvPr/>
        </p:nvSpPr>
        <p:spPr>
          <a:xfrm>
            <a:off x="920496" y="3947267"/>
            <a:ext cx="1863306" cy="646331"/>
          </a:xfrm>
          <a:prstGeom prst="rect">
            <a:avLst/>
          </a:prstGeom>
          <a:noFill/>
        </p:spPr>
        <p:txBody>
          <a:bodyPr wrap="square" rtlCol="0">
            <a:spAutoFit/>
          </a:bodyPr>
          <a:lstStyle/>
          <a:p>
            <a:r>
              <a:rPr lang="es-CO" dirty="0" smtClean="0"/>
              <a:t>Mapas</a:t>
            </a:r>
          </a:p>
          <a:p>
            <a:endParaRPr lang="es-CO" dirty="0"/>
          </a:p>
        </p:txBody>
      </p:sp>
    </p:spTree>
    <p:extLst>
      <p:ext uri="{BB962C8B-B14F-4D97-AF65-F5344CB8AC3E}">
        <p14:creationId xmlns:p14="http://schemas.microsoft.com/office/powerpoint/2010/main" val="113064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Principales principios del Derecho de Autor: </a:t>
            </a:r>
            <a:r>
              <a:rPr lang="es-CO" dirty="0" smtClean="0"/>
              <a:t>Ausencia de formalidades para su protección</a:t>
            </a:r>
            <a:endParaRPr lang="es-CO" dirty="0"/>
          </a:p>
        </p:txBody>
      </p:sp>
      <p:sp>
        <p:nvSpPr>
          <p:cNvPr id="3" name="Marcador de contenido 2"/>
          <p:cNvSpPr>
            <a:spLocks noGrp="1"/>
          </p:cNvSpPr>
          <p:nvPr>
            <p:ph idx="1"/>
          </p:nvPr>
        </p:nvSpPr>
        <p:spPr/>
        <p:txBody>
          <a:bodyPr/>
          <a:lstStyle/>
          <a:p>
            <a:pPr algn="just"/>
            <a:r>
              <a:rPr lang="es-CO" sz="2000" dirty="0" smtClean="0"/>
              <a:t>Artículo 5, núm. 2, Convención </a:t>
            </a:r>
            <a:r>
              <a:rPr lang="es-CO" sz="2000" dirty="0"/>
              <a:t>de Berna: “2) El goce y el ejercicio de estos derechos no estarán subordinados a ninguna formalidad y ambos son independientes de la existencia de protección en el país de origen de la obra</a:t>
            </a:r>
            <a:r>
              <a:rPr lang="es-CO" sz="2000" dirty="0" smtClean="0"/>
              <a:t>.”</a:t>
            </a:r>
          </a:p>
          <a:p>
            <a:pPr marL="0" indent="0" algn="just">
              <a:buNone/>
            </a:pPr>
            <a:endParaRPr lang="es-CO" dirty="0"/>
          </a:p>
          <a:p>
            <a:pPr marL="0" indent="0" algn="just">
              <a:buNone/>
            </a:pP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744" y="2948872"/>
            <a:ext cx="1783959" cy="2310606"/>
          </a:xfrm>
          <a:prstGeom prst="rect">
            <a:avLst/>
          </a:prstGeom>
        </p:spPr>
      </p:pic>
      <p:sp>
        <p:nvSpPr>
          <p:cNvPr id="5" name="Señal de prohibido 4"/>
          <p:cNvSpPr/>
          <p:nvPr/>
        </p:nvSpPr>
        <p:spPr>
          <a:xfrm>
            <a:off x="1228744" y="3169565"/>
            <a:ext cx="1746819" cy="1663458"/>
          </a:xfrm>
          <a:prstGeom prst="noSmoking">
            <a:avLst>
              <a:gd name="adj" fmla="val 773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34" y="2872957"/>
            <a:ext cx="2428875" cy="1333500"/>
          </a:xfrm>
          <a:prstGeom prst="rect">
            <a:avLst/>
          </a:prstGeom>
        </p:spPr>
      </p:pic>
      <p:sp>
        <p:nvSpPr>
          <p:cNvPr id="7" name="CuadroTexto 6"/>
          <p:cNvSpPr txBox="1"/>
          <p:nvPr/>
        </p:nvSpPr>
        <p:spPr>
          <a:xfrm>
            <a:off x="8160590" y="3071904"/>
            <a:ext cx="2854128" cy="2585323"/>
          </a:xfrm>
          <a:prstGeom prst="rect">
            <a:avLst/>
          </a:prstGeom>
          <a:noFill/>
        </p:spPr>
        <p:txBody>
          <a:bodyPr wrap="square" rtlCol="0">
            <a:spAutoFit/>
          </a:bodyPr>
          <a:lstStyle/>
          <a:p>
            <a:r>
              <a:rPr lang="es-CO" b="1" dirty="0" smtClean="0"/>
              <a:t>No es necesario </a:t>
            </a:r>
            <a:r>
              <a:rPr lang="es-CO" dirty="0" smtClean="0"/>
              <a:t>el registro, pero es </a:t>
            </a:r>
            <a:r>
              <a:rPr lang="es-CO" b="1" dirty="0" smtClean="0"/>
              <a:t>muy útil</a:t>
            </a:r>
            <a:r>
              <a:rPr lang="es-CO" dirty="0" smtClean="0"/>
              <a:t>, sirve para probar que la obra es original, fue creada o su titular es quién afirma serlo, y nos releva de la necesidad de demostrar originalidad, fecha de creación, titularidad, entre otros.</a:t>
            </a:r>
            <a:endParaRPr lang="es-CO" dirty="0"/>
          </a:p>
        </p:txBody>
      </p:sp>
    </p:spTree>
    <p:extLst>
      <p:ext uri="{BB962C8B-B14F-4D97-AF65-F5344CB8AC3E}">
        <p14:creationId xmlns:p14="http://schemas.microsoft.com/office/powerpoint/2010/main" val="2351414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¿En qué consiste el Registro de Derecho de Autor?</a:t>
            </a:r>
            <a:endParaRPr lang="es-CO" dirty="0"/>
          </a:p>
        </p:txBody>
      </p:sp>
      <p:sp>
        <p:nvSpPr>
          <p:cNvPr id="3" name="Marcador de contenido 2"/>
          <p:cNvSpPr>
            <a:spLocks noGrp="1"/>
          </p:cNvSpPr>
          <p:nvPr>
            <p:ph idx="1"/>
          </p:nvPr>
        </p:nvSpPr>
        <p:spPr/>
        <p:txBody>
          <a:bodyPr/>
          <a:lstStyle/>
          <a:p>
            <a:r>
              <a:rPr lang="es-CO" dirty="0" smtClean="0"/>
              <a:t>La encargada es la Dirección Nacional de Derecho de Autor </a:t>
            </a:r>
          </a:p>
          <a:p>
            <a:pPr marL="0" indent="0">
              <a:buNone/>
            </a:pPr>
            <a:endParaRPr lang="es-CO" dirty="0" smtClean="0"/>
          </a:p>
          <a:p>
            <a:pPr marL="0" indent="0">
              <a:buNone/>
            </a:pPr>
            <a:endParaRPr lang="es-CO" dirty="0"/>
          </a:p>
          <a:p>
            <a:pPr marL="0" indent="0">
              <a:buNone/>
            </a:pPr>
            <a:endParaRPr lang="es-CO" dirty="0" smtClean="0"/>
          </a:p>
          <a:p>
            <a:pPr marL="0" indent="0">
              <a:buNone/>
            </a:pPr>
            <a:endParaRPr lang="es-CO" dirty="0"/>
          </a:p>
          <a:p>
            <a:r>
              <a:rPr lang="es-CO" dirty="0" smtClean="0"/>
              <a:t>Formularios</a:t>
            </a:r>
          </a:p>
          <a:p>
            <a:pPr marL="0" indent="0">
              <a:buNone/>
            </a:pPr>
            <a:endParaRPr lang="es-CO" dirty="0"/>
          </a:p>
        </p:txBody>
      </p:sp>
      <p:pic>
        <p:nvPicPr>
          <p:cNvPr id="4" name="Imagen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775" y="2562225"/>
            <a:ext cx="4362450" cy="1733550"/>
          </a:xfrm>
          <a:prstGeom prst="rect">
            <a:avLst/>
          </a:prstGeom>
        </p:spPr>
      </p:pic>
      <p:pic>
        <p:nvPicPr>
          <p:cNvPr id="5" name="Imagen 4">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941" y="5009579"/>
            <a:ext cx="762000" cy="1167384"/>
          </a:xfrm>
          <a:prstGeom prst="rect">
            <a:avLst/>
          </a:prstGeom>
        </p:spPr>
      </p:pic>
      <p:pic>
        <p:nvPicPr>
          <p:cNvPr id="6" name="Imagen 5">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9228" y="5009579"/>
            <a:ext cx="879134" cy="1209067"/>
          </a:xfrm>
          <a:prstGeom prst="rect">
            <a:avLst/>
          </a:prstGeom>
        </p:spPr>
      </p:pic>
      <p:pic>
        <p:nvPicPr>
          <p:cNvPr id="7" name="Imagen 6">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0020" y="5154345"/>
            <a:ext cx="1279301" cy="959476"/>
          </a:xfrm>
          <a:prstGeom prst="rect">
            <a:avLst/>
          </a:prstGeom>
        </p:spPr>
      </p:pic>
      <p:pic>
        <p:nvPicPr>
          <p:cNvPr id="8" name="Imagen 7">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22072" y="5009579"/>
            <a:ext cx="1089324" cy="1657667"/>
          </a:xfrm>
          <a:prstGeom prst="rect">
            <a:avLst/>
          </a:prstGeom>
        </p:spPr>
      </p:pic>
      <p:pic>
        <p:nvPicPr>
          <p:cNvPr id="9" name="Imagen 8">
            <a:hlinkClick r:id="rId12" action="ppaction://hlinkfil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73031" y="4961826"/>
            <a:ext cx="1208199" cy="1705420"/>
          </a:xfrm>
          <a:prstGeom prst="rect">
            <a:avLst/>
          </a:prstGeom>
        </p:spPr>
      </p:pic>
    </p:spTree>
    <p:extLst>
      <p:ext uri="{BB962C8B-B14F-4D97-AF65-F5344CB8AC3E}">
        <p14:creationId xmlns:p14="http://schemas.microsoft.com/office/powerpoint/2010/main" val="199052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¿Qué ha dicho sobre el registro la jurisprudencia?</a:t>
            </a:r>
            <a:endParaRPr lang="es-CO" dirty="0"/>
          </a:p>
        </p:txBody>
      </p:sp>
      <p:sp>
        <p:nvSpPr>
          <p:cNvPr id="3" name="2 Marcador de contenido"/>
          <p:cNvSpPr>
            <a:spLocks noGrp="1"/>
          </p:cNvSpPr>
          <p:nvPr>
            <p:ph idx="1"/>
          </p:nvPr>
        </p:nvSpPr>
        <p:spPr/>
        <p:txBody>
          <a:bodyPr>
            <a:normAutofit fontScale="85000" lnSpcReduction="20000"/>
          </a:bodyPr>
          <a:lstStyle/>
          <a:p>
            <a:pPr marL="0" indent="0">
              <a:buNone/>
            </a:pPr>
            <a:r>
              <a:rPr lang="es-ES" dirty="0" smtClean="0"/>
              <a:t>“El </a:t>
            </a:r>
            <a:r>
              <a:rPr lang="es-ES" dirty="0"/>
              <a:t>mecanismo de la inscripción busca darle publicidad al derecho de los titulares y servir de garantía de autenticidad de los títulos de propiedad, pero no más. Mediante esa inscripción se establece una forma fácil, expedita y adecuada para evitar la piratería y el aprovechamiento ilícito de los demás. Inscrita la obra el usurpador del derecho ni siquiera podrá alegar que no sabía o conocía que pertenecía a otra persona. Pero no podrá sostenerse válidamente que esa inscripción sea constitutiva del derecho de propiedad. Desde que la obra artística se inscriba, se esculpa, se filme se pinte, etc., etc., en otras palabras, </a:t>
            </a:r>
            <a:r>
              <a:rPr lang="es-ES" b="1" dirty="0"/>
              <a:t>desde su creación intelectual, nace como derecho de propiedad del autor y desde ese momento, hasta que se extinga por los medios legales para su dueño, merece la protección de las autoridades por mandato de la Constitución</a:t>
            </a:r>
            <a:r>
              <a:rPr lang="es-ES" dirty="0"/>
              <a:t>. Si el derecho de propiedad intelectual naciera con la inscripción en el registro, antes de éste qué carácter tendría? No podría pensarse, como lo sugiere la entidad demandada, que la propiedad intelectual no registrada sea </a:t>
            </a:r>
            <a:r>
              <a:rPr lang="es-ES" dirty="0" err="1"/>
              <a:t>rex</a:t>
            </a:r>
            <a:r>
              <a:rPr lang="es-ES" dirty="0"/>
              <a:t> de </a:t>
            </a:r>
            <a:r>
              <a:rPr lang="es-ES" dirty="0" err="1"/>
              <a:t>relicte</a:t>
            </a:r>
            <a:r>
              <a:rPr lang="es-ES" dirty="0" smtClean="0"/>
              <a:t>.” (CE, Sergio Sierra v. ADPOSTAL e INS, Sentencia 18,03,1991)</a:t>
            </a:r>
            <a:endParaRPr lang="es-CO" dirty="0"/>
          </a:p>
          <a:p>
            <a:endParaRPr lang="es-CO" dirty="0"/>
          </a:p>
        </p:txBody>
      </p:sp>
    </p:spTree>
    <p:extLst>
      <p:ext uri="{BB962C8B-B14F-4D97-AF65-F5344CB8AC3E}">
        <p14:creationId xmlns:p14="http://schemas.microsoft.com/office/powerpoint/2010/main" val="123865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Los derechos subjetivos protegidos por el Derecho de Autor</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483640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430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Derechos Patrimoniales: </a:t>
            </a:r>
            <a:r>
              <a:rPr lang="es-CO" b="1" dirty="0" smtClean="0"/>
              <a:t/>
            </a:r>
            <a:br>
              <a:rPr lang="es-CO" b="1" dirty="0" smtClean="0"/>
            </a:br>
            <a:r>
              <a:rPr lang="es-CO" dirty="0" smtClean="0"/>
              <a:t>1. El de hacer la comunicación pública</a:t>
            </a:r>
            <a:endParaRPr lang="es-CO"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52" y="1825626"/>
            <a:ext cx="3072684" cy="230451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729" y="1825626"/>
            <a:ext cx="3491370" cy="2329053"/>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2729" y="4483587"/>
            <a:ext cx="1498954" cy="224562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5325" y="4483587"/>
            <a:ext cx="1682455" cy="2178964"/>
          </a:xfrm>
          <a:prstGeom prst="rect">
            <a:avLst/>
          </a:prstGeom>
        </p:spPr>
      </p:pic>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480" y="4483587"/>
            <a:ext cx="1583162" cy="2208095"/>
          </a:xfrm>
          <a:prstGeom prst="rect">
            <a:avLst/>
          </a:prstGeom>
        </p:spPr>
      </p:pic>
      <p:sp>
        <p:nvSpPr>
          <p:cNvPr id="3" name="CuadroTexto 2"/>
          <p:cNvSpPr txBox="1"/>
          <p:nvPr/>
        </p:nvSpPr>
        <p:spPr>
          <a:xfrm>
            <a:off x="868252" y="4154679"/>
            <a:ext cx="2116488" cy="369332"/>
          </a:xfrm>
          <a:prstGeom prst="rect">
            <a:avLst/>
          </a:prstGeom>
          <a:noFill/>
        </p:spPr>
        <p:txBody>
          <a:bodyPr wrap="square" rtlCol="0">
            <a:spAutoFit/>
          </a:bodyPr>
          <a:lstStyle/>
          <a:p>
            <a:r>
              <a:rPr lang="es-CO" dirty="0" smtClean="0"/>
              <a:t>Exposición</a:t>
            </a:r>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4548551"/>
            <a:ext cx="2912842" cy="1622291"/>
          </a:xfrm>
          <a:prstGeom prst="rect">
            <a:avLst/>
          </a:prstGeom>
        </p:spPr>
      </p:pic>
      <p:sp>
        <p:nvSpPr>
          <p:cNvPr id="12" name="CuadroTexto 11"/>
          <p:cNvSpPr txBox="1"/>
          <p:nvPr/>
        </p:nvSpPr>
        <p:spPr>
          <a:xfrm>
            <a:off x="693796" y="6219922"/>
            <a:ext cx="2465400" cy="369332"/>
          </a:xfrm>
          <a:prstGeom prst="rect">
            <a:avLst/>
          </a:prstGeom>
          <a:noFill/>
        </p:spPr>
        <p:txBody>
          <a:bodyPr wrap="square" rtlCol="0">
            <a:spAutoFit/>
          </a:bodyPr>
          <a:lstStyle/>
          <a:p>
            <a:r>
              <a:rPr lang="es-CO" dirty="0" smtClean="0"/>
              <a:t>Conferencia</a:t>
            </a: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7780" y="1829577"/>
            <a:ext cx="4059268" cy="2282090"/>
          </a:xfrm>
          <a:prstGeom prst="rect">
            <a:avLst/>
          </a:prstGeom>
        </p:spPr>
      </p:pic>
    </p:spTree>
    <p:extLst>
      <p:ext uri="{BB962C8B-B14F-4D97-AF65-F5344CB8AC3E}">
        <p14:creationId xmlns:p14="http://schemas.microsoft.com/office/powerpoint/2010/main" val="3433198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t>¿En qué consiste entonces la comunicación pública?</a:t>
            </a:r>
            <a:endParaRPr lang="es-CO" b="1" dirty="0"/>
          </a:p>
        </p:txBody>
      </p:sp>
      <p:sp>
        <p:nvSpPr>
          <p:cNvPr id="3" name="Marcador de contenido 2"/>
          <p:cNvSpPr>
            <a:spLocks noGrp="1"/>
          </p:cNvSpPr>
          <p:nvPr>
            <p:ph idx="1"/>
          </p:nvPr>
        </p:nvSpPr>
        <p:spPr/>
        <p:txBody>
          <a:bodyPr/>
          <a:lstStyle/>
          <a:p>
            <a:pPr marL="0" indent="0" algn="just">
              <a:buNone/>
            </a:pPr>
            <a:r>
              <a:rPr lang="es-CO" dirty="0" smtClean="0"/>
              <a:t>Es un derecho subjetivo </a:t>
            </a:r>
            <a:r>
              <a:rPr lang="es-CO" b="1" dirty="0" smtClean="0"/>
              <a:t>patrimonial</a:t>
            </a:r>
            <a:r>
              <a:rPr lang="es-CO" dirty="0" smtClean="0"/>
              <a:t>; se deriva de una obra; admite ser enajenado; embargado; trasmitido por causa de muerte; tiene una función social; puede ejercerse a cambio de un pago sin transferirse </a:t>
            </a:r>
            <a:r>
              <a:rPr lang="es-CO" dirty="0" smtClean="0"/>
              <a:t>(</a:t>
            </a:r>
            <a:r>
              <a:rPr lang="es-CO" dirty="0" smtClean="0">
                <a:solidFill>
                  <a:srgbClr val="FF0000"/>
                </a:solidFill>
              </a:rPr>
              <a:t>licencia</a:t>
            </a:r>
            <a:r>
              <a:rPr lang="es-CO" dirty="0"/>
              <a:t>)</a:t>
            </a:r>
            <a:r>
              <a:rPr lang="es-CO" dirty="0" smtClean="0"/>
              <a:t>; </a:t>
            </a:r>
            <a:r>
              <a:rPr lang="es-CO" dirty="0" smtClean="0"/>
              <a:t>su transferencia es solemne </a:t>
            </a:r>
            <a:r>
              <a:rPr lang="es-CO" dirty="0" smtClean="0"/>
              <a:t>(debe </a:t>
            </a:r>
            <a:r>
              <a:rPr lang="es-CO" dirty="0" smtClean="0"/>
              <a:t>hacerse por </a:t>
            </a:r>
            <a:r>
              <a:rPr lang="es-CO" dirty="0" smtClean="0"/>
              <a:t>escrito). </a:t>
            </a:r>
            <a:r>
              <a:rPr lang="es-CO" dirty="0" smtClean="0"/>
              <a:t>Se pide permiso y no perdón…. (Juzgado 3 Administrativo Risaralda 10.08.07)</a:t>
            </a:r>
          </a:p>
          <a:p>
            <a:pPr marL="0" indent="0">
              <a:buNone/>
            </a:pPr>
            <a:endParaRPr lang="es-CO" u="sng" dirty="0"/>
          </a:p>
        </p:txBody>
      </p:sp>
      <p:pic>
        <p:nvPicPr>
          <p:cNvPr id="4" name="Imagen 3"/>
          <p:cNvPicPr/>
          <p:nvPr/>
        </p:nvPicPr>
        <p:blipFill rotWithShape="1">
          <a:blip r:embed="rId2"/>
          <a:srcRect l="28004" t="37538" r="28887" b="20420"/>
          <a:stretch/>
        </p:blipFill>
        <p:spPr bwMode="auto">
          <a:xfrm rot="21336553">
            <a:off x="5651079" y="3994565"/>
            <a:ext cx="5145522" cy="24149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483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1678"/>
            <a:ext cx="10515600" cy="1325563"/>
          </a:xfrm>
        </p:spPr>
        <p:txBody>
          <a:bodyPr>
            <a:normAutofit fontScale="90000"/>
          </a:bodyPr>
          <a:lstStyle/>
          <a:p>
            <a:r>
              <a:rPr lang="es-CO" b="1" dirty="0" smtClean="0"/>
              <a:t>El Código estadounidense ofrece más elementos para determinar los límites externos del derecho (</a:t>
            </a:r>
            <a:r>
              <a:rPr lang="en-US" b="1" dirty="0"/>
              <a:t>Section 106(4) of Title 17, U.S. </a:t>
            </a:r>
            <a:r>
              <a:rPr lang="en-US" b="1" dirty="0" smtClean="0"/>
              <a:t>Code)</a:t>
            </a:r>
            <a:br>
              <a:rPr lang="en-US" b="1" dirty="0" smtClean="0"/>
            </a:br>
            <a:endParaRPr lang="es-CO" b="1" dirty="0"/>
          </a:p>
        </p:txBody>
      </p:sp>
      <p:sp>
        <p:nvSpPr>
          <p:cNvPr id="3" name="Marcador de contenido 2"/>
          <p:cNvSpPr>
            <a:spLocks noGrp="1"/>
          </p:cNvSpPr>
          <p:nvPr>
            <p:ph idx="1"/>
          </p:nvPr>
        </p:nvSpPr>
        <p:spPr/>
        <p:txBody>
          <a:bodyPr/>
          <a:lstStyle/>
          <a:p>
            <a:pPr marL="0" indent="0" algn="just">
              <a:buNone/>
            </a:pPr>
            <a:r>
              <a:rPr lang="es-CO" dirty="0" smtClean="0"/>
              <a:t>“</a:t>
            </a:r>
            <a:r>
              <a:rPr lang="en-US" dirty="0"/>
              <a:t>(1) to perform or display it at a place open to the public or at any place where a substantial number of persons outside of a normal circle of a family and its social acquaintances is gathered; or (2) to transmit or otherwise communicate a performance or display of the work to a place specified by clause (1) or to the public, by means of any device or process, whether the members of the public capable of receiving the performance or display receive it in the same place or in separate places and at the same time or at different times</a:t>
            </a:r>
            <a:r>
              <a:rPr lang="en-US" dirty="0" smtClean="0"/>
              <a:t>.</a:t>
            </a:r>
            <a:r>
              <a:rPr lang="en-US" baseline="30000" dirty="0" smtClean="0"/>
              <a:t>”</a:t>
            </a:r>
            <a:endParaRPr lang="es-CO" dirty="0"/>
          </a:p>
        </p:txBody>
      </p:sp>
    </p:spTree>
    <p:extLst>
      <p:ext uri="{BB962C8B-B14F-4D97-AF65-F5344CB8AC3E}">
        <p14:creationId xmlns:p14="http://schemas.microsoft.com/office/powerpoint/2010/main" val="2548589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smtClean="0"/>
              <a:t>Ejemplo de licencia y de cesión de </a:t>
            </a:r>
            <a:r>
              <a:rPr lang="es-CO" b="1" dirty="0" smtClean="0">
                <a:solidFill>
                  <a:srgbClr val="FF0000"/>
                </a:solidFill>
              </a:rPr>
              <a:t>derecho de comunicación pública</a:t>
            </a:r>
            <a:endParaRPr lang="es-CO" b="1" dirty="0">
              <a:solidFill>
                <a:srgbClr val="FF0000"/>
              </a:solidFill>
            </a:endParaRPr>
          </a:p>
        </p:txBody>
      </p:sp>
      <p:sp>
        <p:nvSpPr>
          <p:cNvPr id="3" name="Marcador de contenido 2"/>
          <p:cNvSpPr>
            <a:spLocks noGrp="1"/>
          </p:cNvSpPr>
          <p:nvPr>
            <p:ph idx="1"/>
          </p:nvPr>
        </p:nvSpPr>
        <p:spPr>
          <a:xfrm>
            <a:off x="838200" y="1690688"/>
            <a:ext cx="10013830" cy="4299131"/>
          </a:xfrm>
        </p:spPr>
        <p:txBody>
          <a:bodyPr numCol="2">
            <a:normAutofit/>
          </a:bodyPr>
          <a:lstStyle/>
          <a:p>
            <a:pPr marL="0" indent="0">
              <a:buNone/>
            </a:pPr>
            <a:r>
              <a:rPr lang="es-CO" sz="2300" dirty="0" smtClean="0"/>
              <a:t>LICENCIA.- El INSTITUTO </a:t>
            </a:r>
            <a:r>
              <a:rPr lang="es-CO" sz="2300" b="1" dirty="0" smtClean="0"/>
              <a:t>autoriza</a:t>
            </a:r>
            <a:r>
              <a:rPr lang="es-CO" sz="2300" dirty="0" smtClean="0"/>
              <a:t> la publicación de su obra “Transformaciones del ecosistema marino tras la exploración de petróleo durante los años 2008 y 2009”, a la REVISTA, que podrá incluir la obra en máximo 1000 ejemplares durante los años 2010 y 2011, a cambio de una tarifa de 100 pesos por ejemplar, pagaderos el 30 de marzo de 2010, con independencia de que se publiquen o no los 1000 ejemplares. Los ejemplares solamente podrán ser físicos, la publicación digital será materia de otro acuerdo.</a:t>
            </a:r>
          </a:p>
          <a:p>
            <a:pPr marL="0" indent="0">
              <a:buNone/>
            </a:pPr>
            <a:r>
              <a:rPr lang="es-CO" sz="2300" dirty="0" smtClean="0"/>
              <a:t> CESIÓN.- El INSTITUTO cede el derecho de comunicación pública sobre su obra </a:t>
            </a:r>
            <a:r>
              <a:rPr lang="es-CO" sz="2300" dirty="0"/>
              <a:t>“Transformaciones del ecosistema marino tras la exploración de petróleo durante los años 2008 y 2009”, a la </a:t>
            </a:r>
            <a:r>
              <a:rPr lang="es-CO" sz="2300" dirty="0" smtClean="0"/>
              <a:t>REVISTA durante 6 años a cambio de USD 10000 en todo el universo. A los 3 años, si la REVISTA no hubiere publicado la obra, el derecho de comunicación pública volverá al INSTITUTO.</a:t>
            </a:r>
            <a:endParaRPr lang="es-CO" sz="2300" dirty="0"/>
          </a:p>
        </p:txBody>
      </p:sp>
      <p:sp>
        <p:nvSpPr>
          <p:cNvPr id="4" name="CuadroTexto 3"/>
          <p:cNvSpPr txBox="1"/>
          <p:nvPr/>
        </p:nvSpPr>
        <p:spPr>
          <a:xfrm>
            <a:off x="983410" y="6107502"/>
            <a:ext cx="4675517" cy="646331"/>
          </a:xfrm>
          <a:prstGeom prst="rect">
            <a:avLst/>
          </a:prstGeom>
          <a:noFill/>
        </p:spPr>
        <p:txBody>
          <a:bodyPr wrap="square" rtlCol="0">
            <a:spAutoFit/>
          </a:bodyPr>
          <a:lstStyle/>
          <a:p>
            <a:r>
              <a:rPr lang="es-CO" dirty="0" smtClean="0">
                <a:solidFill>
                  <a:schemeClr val="accent1">
                    <a:lumMod val="75000"/>
                  </a:schemeClr>
                </a:solidFill>
              </a:rPr>
              <a:t>La licencia es revocable, obliga a obtener resultados y generalmente al pago de regalías</a:t>
            </a:r>
            <a:endParaRPr lang="es-CO" dirty="0">
              <a:solidFill>
                <a:schemeClr val="accent1">
                  <a:lumMod val="75000"/>
                </a:schemeClr>
              </a:solidFill>
            </a:endParaRPr>
          </a:p>
        </p:txBody>
      </p:sp>
      <p:sp>
        <p:nvSpPr>
          <p:cNvPr id="5" name="CuadroTexto 4"/>
          <p:cNvSpPr txBox="1"/>
          <p:nvPr/>
        </p:nvSpPr>
        <p:spPr>
          <a:xfrm>
            <a:off x="5771227" y="6082179"/>
            <a:ext cx="4675517" cy="646331"/>
          </a:xfrm>
          <a:prstGeom prst="rect">
            <a:avLst/>
          </a:prstGeom>
          <a:noFill/>
        </p:spPr>
        <p:txBody>
          <a:bodyPr wrap="square" rtlCol="0">
            <a:spAutoFit/>
          </a:bodyPr>
          <a:lstStyle/>
          <a:p>
            <a:r>
              <a:rPr lang="es-CO" dirty="0" smtClean="0">
                <a:solidFill>
                  <a:schemeClr val="accent1">
                    <a:lumMod val="75000"/>
                  </a:schemeClr>
                </a:solidFill>
              </a:rPr>
              <a:t>La cesión es irrevocable el no pago de regalías no la da por terminada</a:t>
            </a:r>
            <a:endParaRPr lang="es-CO" dirty="0">
              <a:solidFill>
                <a:schemeClr val="accent1">
                  <a:lumMod val="75000"/>
                </a:schemeClr>
              </a:solidFill>
            </a:endParaRPr>
          </a:p>
        </p:txBody>
      </p:sp>
    </p:spTree>
    <p:extLst>
      <p:ext uri="{BB962C8B-B14F-4D97-AF65-F5344CB8AC3E}">
        <p14:creationId xmlns:p14="http://schemas.microsoft.com/office/powerpoint/2010/main" val="7869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¿Qué </a:t>
            </a:r>
            <a:r>
              <a:rPr lang="es-CO" b="1" dirty="0" smtClean="0"/>
              <a:t>no</a:t>
            </a:r>
            <a:r>
              <a:rPr lang="es-CO" dirty="0" smtClean="0"/>
              <a:t> es Propiedad Intelectual? ¿Y si aíslo parte de la naturaleza para reproducirla industrialmente?</a:t>
            </a:r>
            <a:endParaRPr lang="es-CO"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4153" y="2047741"/>
            <a:ext cx="3623685" cy="271776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839" y="2047741"/>
            <a:ext cx="6039476" cy="2717764"/>
          </a:xfrm>
          <a:prstGeom prst="rect">
            <a:avLst/>
          </a:prstGeom>
        </p:spPr>
      </p:pic>
    </p:spTree>
    <p:extLst>
      <p:ext uri="{BB962C8B-B14F-4D97-AF65-F5344CB8AC3E}">
        <p14:creationId xmlns:p14="http://schemas.microsoft.com/office/powerpoint/2010/main" val="9777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Derechos Patrimoniales: </a:t>
            </a:r>
            <a:r>
              <a:rPr lang="es-CO" dirty="0" smtClean="0"/>
              <a:t/>
            </a:r>
            <a:br>
              <a:rPr lang="es-CO" dirty="0" smtClean="0"/>
            </a:br>
            <a:r>
              <a:rPr lang="es-CO" dirty="0" smtClean="0"/>
              <a:t>2. Reproducción</a:t>
            </a:r>
            <a:endParaRPr lang="es-CO" dirty="0"/>
          </a:p>
        </p:txBody>
      </p:sp>
      <p:sp>
        <p:nvSpPr>
          <p:cNvPr id="3" name="2 Marcador de contenido"/>
          <p:cNvSpPr>
            <a:spLocks noGrp="1"/>
          </p:cNvSpPr>
          <p:nvPr>
            <p:ph idx="1"/>
          </p:nvPr>
        </p:nvSpPr>
        <p:spPr/>
        <p:txBody>
          <a:bodyPr/>
          <a:lstStyle/>
          <a:p>
            <a:pPr marL="914400" lvl="2" indent="0">
              <a:buNone/>
            </a:pPr>
            <a:r>
              <a:rPr lang="en-US" dirty="0" smtClean="0"/>
              <a:t>University </a:t>
            </a:r>
            <a:r>
              <a:rPr lang="en-US" dirty="0"/>
              <a:t>of London Press v University Tutorial [1916] 2 </a:t>
            </a:r>
            <a:r>
              <a:rPr lang="en-US" dirty="0" err="1"/>
              <a:t>Ch</a:t>
            </a:r>
            <a:r>
              <a:rPr lang="en-US" dirty="0"/>
              <a:t> </a:t>
            </a:r>
            <a:r>
              <a:rPr lang="en-US" dirty="0" smtClean="0"/>
              <a:t>601 (</a:t>
            </a:r>
            <a:r>
              <a:rPr lang="en-US" dirty="0"/>
              <a:t>“</a:t>
            </a:r>
            <a:r>
              <a:rPr lang="en-US" i="1" dirty="0"/>
              <a:t>What is worth copying is prima facie worth protectin</a:t>
            </a:r>
            <a:r>
              <a:rPr lang="en-US" dirty="0"/>
              <a:t>g</a:t>
            </a:r>
            <a:r>
              <a:rPr lang="en-US" dirty="0" smtClean="0"/>
              <a:t>”)</a:t>
            </a:r>
          </a:p>
          <a:p>
            <a:r>
              <a:rPr lang="es-CO" dirty="0" smtClean="0"/>
              <a:t>“RAE</a:t>
            </a:r>
            <a:r>
              <a:rPr lang="es-CO" dirty="0"/>
              <a:t>, 5. Ser copia de un original</a:t>
            </a:r>
            <a:r>
              <a:rPr lang="es-CO" dirty="0" smtClean="0"/>
              <a:t>.”</a:t>
            </a:r>
          </a:p>
          <a:p>
            <a:r>
              <a:rPr lang="es-CO" dirty="0" smtClean="0"/>
              <a:t>El autor tiene derecho a autorizar o impedir la reproducción total, parcial, temporal o permanente de su obra en cualquier formato y de cualquier manera</a:t>
            </a:r>
          </a:p>
          <a:p>
            <a:r>
              <a:rPr lang="es-CO" dirty="0" smtClean="0"/>
              <a:t>La reproducción puede ser formal o simulada</a:t>
            </a:r>
          </a:p>
          <a:p>
            <a:pPr marL="0" indent="0">
              <a:buNone/>
            </a:pPr>
            <a:endParaRPr lang="es-CO" dirty="0"/>
          </a:p>
        </p:txBody>
      </p:sp>
    </p:spTree>
    <p:extLst>
      <p:ext uri="{BB962C8B-B14F-4D97-AF65-F5344CB8AC3E}">
        <p14:creationId xmlns:p14="http://schemas.microsoft.com/office/powerpoint/2010/main" val="2404234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Derechos Patrimoniales: </a:t>
            </a:r>
            <a:r>
              <a:rPr lang="es-CO" dirty="0" smtClean="0"/>
              <a:t/>
            </a:r>
            <a:br>
              <a:rPr lang="es-CO" dirty="0" smtClean="0"/>
            </a:br>
            <a:r>
              <a:rPr lang="es-CO" dirty="0" smtClean="0"/>
              <a:t>3. Transformación</a:t>
            </a:r>
            <a:endParaRPr lang="es-C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696" y="2575152"/>
            <a:ext cx="16573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864" y="2660877"/>
            <a:ext cx="1714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a:off x="2786743" y="3548743"/>
            <a:ext cx="11974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32" y="3186112"/>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317" y="3548743"/>
            <a:ext cx="1262063" cy="12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838199" y="5710687"/>
            <a:ext cx="6416615" cy="369332"/>
          </a:xfrm>
          <a:prstGeom prst="rect">
            <a:avLst/>
          </a:prstGeom>
          <a:noFill/>
        </p:spPr>
        <p:txBody>
          <a:bodyPr wrap="square" rtlCol="0">
            <a:spAutoFit/>
          </a:bodyPr>
          <a:lstStyle/>
          <a:p>
            <a:r>
              <a:rPr lang="es-CO" dirty="0" smtClean="0"/>
              <a:t>La obra derivada debe reconocer los derechos patrimoniales</a:t>
            </a:r>
            <a:endParaRPr lang="es-CO" dirty="0"/>
          </a:p>
        </p:txBody>
      </p:sp>
    </p:spTree>
    <p:extLst>
      <p:ext uri="{BB962C8B-B14F-4D97-AF65-F5344CB8AC3E}">
        <p14:creationId xmlns:p14="http://schemas.microsoft.com/office/powerpoint/2010/main" val="2749493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smtClean="0"/>
              <a:t>Derechos patrimoniales: </a:t>
            </a:r>
            <a:br>
              <a:rPr lang="es-CO" dirty="0" smtClean="0"/>
            </a:br>
            <a:r>
              <a:rPr lang="es-CO" dirty="0" smtClean="0"/>
              <a:t>4. Derecho </a:t>
            </a:r>
            <a:r>
              <a:rPr lang="es-CO" dirty="0" smtClean="0"/>
              <a:t>de Seguimiento (</a:t>
            </a:r>
            <a:r>
              <a:rPr lang="es-CO" dirty="0" err="1" smtClean="0"/>
              <a:t>Droit</a:t>
            </a:r>
            <a:r>
              <a:rPr lang="es-CO" dirty="0" smtClean="0"/>
              <a:t> </a:t>
            </a:r>
            <a:r>
              <a:rPr lang="es-CO" dirty="0" err="1" smtClean="0"/>
              <a:t>D’Suite</a:t>
            </a:r>
            <a:r>
              <a:rPr lang="es-CO" dirty="0" smtClean="0"/>
              <a:t>) </a:t>
            </a:r>
            <a:br>
              <a:rPr lang="es-CO" dirty="0" smtClean="0"/>
            </a:br>
            <a:r>
              <a:rPr lang="es-CO" sz="3100" dirty="0" smtClean="0"/>
              <a:t>No se aplica todavía en Colombia</a:t>
            </a:r>
            <a:endParaRPr lang="es-CO" sz="31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928" y="2076450"/>
            <a:ext cx="2585357"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529943" y="3135086"/>
            <a:ext cx="5902065" cy="646331"/>
          </a:xfrm>
          <a:prstGeom prst="rect">
            <a:avLst/>
          </a:prstGeom>
          <a:noFill/>
        </p:spPr>
        <p:txBody>
          <a:bodyPr wrap="none" rtlCol="0">
            <a:spAutoFit/>
          </a:bodyPr>
          <a:lstStyle/>
          <a:p>
            <a:r>
              <a:rPr lang="es-CO" dirty="0" smtClean="0"/>
              <a:t>El derecho de un artista a recibir un porcentaje de la utilidad </a:t>
            </a:r>
          </a:p>
          <a:p>
            <a:r>
              <a:rPr lang="es-CO" dirty="0" smtClean="0"/>
              <a:t>que se reciba por la reventa de su obra</a:t>
            </a:r>
            <a:endParaRPr lang="es-CO" dirty="0"/>
          </a:p>
        </p:txBody>
      </p:sp>
    </p:spTree>
    <p:extLst>
      <p:ext uri="{BB962C8B-B14F-4D97-AF65-F5344CB8AC3E}">
        <p14:creationId xmlns:p14="http://schemas.microsoft.com/office/powerpoint/2010/main" val="4165192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Derechos Morales: </a:t>
            </a:r>
            <a:br>
              <a:rPr lang="es-CO" dirty="0" smtClean="0"/>
            </a:br>
            <a:r>
              <a:rPr lang="es-CO" dirty="0" smtClean="0"/>
              <a:t>1. Paternidad</a:t>
            </a:r>
            <a:endParaRPr lang="es-C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418" y="2318149"/>
            <a:ext cx="3642059" cy="22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743" y="2280353"/>
            <a:ext cx="3467812" cy="230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838200" y="4977442"/>
            <a:ext cx="9808234" cy="646331"/>
          </a:xfrm>
          <a:prstGeom prst="rect">
            <a:avLst/>
          </a:prstGeom>
          <a:noFill/>
        </p:spPr>
        <p:txBody>
          <a:bodyPr wrap="square" rtlCol="0">
            <a:spAutoFit/>
          </a:bodyPr>
          <a:lstStyle/>
          <a:p>
            <a:r>
              <a:rPr lang="es-CO" dirty="0" smtClean="0">
                <a:solidFill>
                  <a:srgbClr val="00B050"/>
                </a:solidFill>
              </a:rPr>
              <a:t>El Autor siempre debe ser reconocido, específicamente en Colombia el autor debe ser una persona NATURAL </a:t>
            </a:r>
            <a:endParaRPr lang="es-CO" dirty="0">
              <a:solidFill>
                <a:srgbClr val="00B050"/>
              </a:solidFill>
            </a:endParaRPr>
          </a:p>
        </p:txBody>
      </p:sp>
    </p:spTree>
    <p:extLst>
      <p:ext uri="{BB962C8B-B14F-4D97-AF65-F5344CB8AC3E}">
        <p14:creationId xmlns:p14="http://schemas.microsoft.com/office/powerpoint/2010/main" val="1340694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Derechos Morales: </a:t>
            </a:r>
            <a:r>
              <a:rPr lang="es-CO" dirty="0" smtClean="0"/>
              <a:t/>
            </a:r>
            <a:br>
              <a:rPr lang="es-CO" dirty="0" smtClean="0"/>
            </a:br>
            <a:r>
              <a:rPr lang="es-CO" dirty="0" smtClean="0"/>
              <a:t>2. </a:t>
            </a:r>
            <a:r>
              <a:rPr lang="es-CO" dirty="0" err="1" smtClean="0"/>
              <a:t>Ineditud</a:t>
            </a:r>
            <a:r>
              <a:rPr lang="es-CO" dirty="0" smtClean="0"/>
              <a:t> </a:t>
            </a:r>
            <a:r>
              <a:rPr lang="es-CO" dirty="0" smtClean="0"/>
              <a:t>y retracto</a:t>
            </a:r>
            <a:endParaRPr lang="es-CO"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370" y="25050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432" y="2505075"/>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1923370" y="4761781"/>
            <a:ext cx="2864290" cy="369332"/>
          </a:xfrm>
          <a:prstGeom prst="rect">
            <a:avLst/>
          </a:prstGeom>
          <a:noFill/>
        </p:spPr>
        <p:txBody>
          <a:bodyPr wrap="square" rtlCol="0">
            <a:spAutoFit/>
          </a:bodyPr>
          <a:lstStyle/>
          <a:p>
            <a:r>
              <a:rPr lang="es-CO" dirty="0" smtClean="0"/>
              <a:t>No quiero que se publique</a:t>
            </a:r>
            <a:endParaRPr lang="es-CO" dirty="0"/>
          </a:p>
        </p:txBody>
      </p:sp>
      <p:sp>
        <p:nvSpPr>
          <p:cNvPr id="6" name="CuadroTexto 5"/>
          <p:cNvSpPr txBox="1"/>
          <p:nvPr/>
        </p:nvSpPr>
        <p:spPr>
          <a:xfrm>
            <a:off x="8010743" y="4646762"/>
            <a:ext cx="2864290" cy="923330"/>
          </a:xfrm>
          <a:prstGeom prst="rect">
            <a:avLst/>
          </a:prstGeom>
          <a:noFill/>
        </p:spPr>
        <p:txBody>
          <a:bodyPr wrap="square" rtlCol="0">
            <a:spAutoFit/>
          </a:bodyPr>
          <a:lstStyle/>
          <a:p>
            <a:r>
              <a:rPr lang="es-CO" dirty="0" smtClean="0"/>
              <a:t>Me arrepiento de lo publicado y no quiero que se siga publicando</a:t>
            </a:r>
            <a:endParaRPr lang="es-CO" dirty="0"/>
          </a:p>
        </p:txBody>
      </p:sp>
    </p:spTree>
    <p:extLst>
      <p:ext uri="{BB962C8B-B14F-4D97-AF65-F5344CB8AC3E}">
        <p14:creationId xmlns:p14="http://schemas.microsoft.com/office/powerpoint/2010/main" val="229188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t>Derechos </a:t>
            </a:r>
            <a:r>
              <a:rPr lang="es-CO" dirty="0" smtClean="0"/>
              <a:t>Morales</a:t>
            </a:r>
            <a:r>
              <a:rPr lang="es-CO" dirty="0"/>
              <a:t/>
            </a:r>
            <a:br>
              <a:rPr lang="es-CO" dirty="0"/>
            </a:br>
            <a:r>
              <a:rPr lang="es-CO" dirty="0" smtClean="0"/>
              <a:t>3. Impedir </a:t>
            </a:r>
            <a:r>
              <a:rPr lang="es-CO" dirty="0" smtClean="0"/>
              <a:t>mutilación</a:t>
            </a:r>
            <a:br>
              <a:rPr lang="es-CO" dirty="0" smtClean="0"/>
            </a:br>
            <a:endParaRPr lang="es-CO"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61" y="1794782"/>
            <a:ext cx="2296058" cy="164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477" y="1794782"/>
            <a:ext cx="2456581" cy="168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771" y="3850963"/>
            <a:ext cx="3604532" cy="180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803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Excepciones y Limitaciones: </a:t>
            </a:r>
            <a:br>
              <a:rPr lang="es-CO" dirty="0" smtClean="0"/>
            </a:br>
            <a:r>
              <a:rPr lang="es-CO" dirty="0" smtClean="0"/>
              <a:t>la Regla de los 3 Pasos</a:t>
            </a:r>
            <a:endParaRPr lang="es-CO" dirty="0"/>
          </a:p>
        </p:txBody>
      </p:sp>
      <p:sp>
        <p:nvSpPr>
          <p:cNvPr id="4" name="3 CuadroTexto"/>
          <p:cNvSpPr txBox="1"/>
          <p:nvPr/>
        </p:nvSpPr>
        <p:spPr>
          <a:xfrm>
            <a:off x="838200" y="2210211"/>
            <a:ext cx="4984250" cy="923330"/>
          </a:xfrm>
          <a:prstGeom prst="rect">
            <a:avLst/>
          </a:prstGeom>
          <a:noFill/>
        </p:spPr>
        <p:txBody>
          <a:bodyPr wrap="none" rtlCol="0">
            <a:spAutoFit/>
          </a:bodyPr>
          <a:lstStyle/>
          <a:p>
            <a:pPr marL="285750" indent="-285750">
              <a:buFont typeface="Arial" panose="020B0604020202020204" pitchFamily="34" charset="0"/>
              <a:buChar char="•"/>
            </a:pPr>
            <a:r>
              <a:rPr lang="es-CO" dirty="0" smtClean="0"/>
              <a:t>Que sean excepcionales</a:t>
            </a:r>
          </a:p>
          <a:p>
            <a:pPr marL="285750" indent="-285750">
              <a:buFont typeface="Arial" panose="020B0604020202020204" pitchFamily="34" charset="0"/>
              <a:buChar char="•"/>
            </a:pPr>
            <a:r>
              <a:rPr lang="es-CO" dirty="0" smtClean="0"/>
              <a:t>Que no afecten la normal explotación de la obra</a:t>
            </a:r>
          </a:p>
          <a:p>
            <a:pPr marL="285750" indent="-285750">
              <a:buFont typeface="Arial" panose="020B0604020202020204" pitchFamily="34" charset="0"/>
              <a:buChar char="•"/>
            </a:pPr>
            <a:r>
              <a:rPr lang="es-CO" dirty="0" smtClean="0"/>
              <a:t>Que no causen un perjuicio injustificado al autor</a:t>
            </a:r>
            <a:endParaRPr lang="es-CO" dirty="0"/>
          </a:p>
        </p:txBody>
      </p:sp>
    </p:spTree>
    <p:extLst>
      <p:ext uri="{BB962C8B-B14F-4D97-AF65-F5344CB8AC3E}">
        <p14:creationId xmlns:p14="http://schemas.microsoft.com/office/powerpoint/2010/main" val="1066987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Las limitaciones y excepciones en Colombia</a:t>
            </a:r>
            <a:endParaRPr lang="es-CO"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659" y="1695450"/>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7954"/>
          <a:stretch/>
        </p:blipFill>
        <p:spPr bwMode="auto">
          <a:xfrm>
            <a:off x="3714798" y="1728107"/>
            <a:ext cx="2912495" cy="172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594" y="4167370"/>
            <a:ext cx="1558677" cy="178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357" y="410167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799" y="409078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3861357" y="6115052"/>
            <a:ext cx="2346385" cy="369332"/>
          </a:xfrm>
          <a:prstGeom prst="rect">
            <a:avLst/>
          </a:prstGeom>
          <a:noFill/>
        </p:spPr>
        <p:txBody>
          <a:bodyPr wrap="square" rtlCol="0">
            <a:spAutoFit/>
          </a:bodyPr>
          <a:lstStyle/>
          <a:p>
            <a:r>
              <a:rPr lang="es-CO" dirty="0" smtClean="0"/>
              <a:t>Los discursos públicos</a:t>
            </a:r>
            <a:endParaRPr lang="es-CO" dirty="0"/>
          </a:p>
        </p:txBody>
      </p:sp>
      <p:sp>
        <p:nvSpPr>
          <p:cNvPr id="10" name="CuadroTexto 9"/>
          <p:cNvSpPr txBox="1"/>
          <p:nvPr/>
        </p:nvSpPr>
        <p:spPr>
          <a:xfrm>
            <a:off x="7225658" y="6115052"/>
            <a:ext cx="2346385" cy="646331"/>
          </a:xfrm>
          <a:prstGeom prst="rect">
            <a:avLst/>
          </a:prstGeom>
          <a:noFill/>
        </p:spPr>
        <p:txBody>
          <a:bodyPr wrap="square" rtlCol="0">
            <a:spAutoFit/>
          </a:bodyPr>
          <a:lstStyle/>
          <a:p>
            <a:r>
              <a:rPr lang="es-CO" dirty="0" smtClean="0"/>
              <a:t>Las notas de periódico</a:t>
            </a:r>
          </a:p>
          <a:p>
            <a:endParaRPr lang="es-CO" dirty="0"/>
          </a:p>
        </p:txBody>
      </p:sp>
      <p:sp>
        <p:nvSpPr>
          <p:cNvPr id="11" name="CuadroTexto 10"/>
          <p:cNvSpPr txBox="1"/>
          <p:nvPr/>
        </p:nvSpPr>
        <p:spPr>
          <a:xfrm>
            <a:off x="3714798" y="3453493"/>
            <a:ext cx="2504848" cy="369332"/>
          </a:xfrm>
          <a:prstGeom prst="rect">
            <a:avLst/>
          </a:prstGeom>
          <a:noFill/>
        </p:spPr>
        <p:txBody>
          <a:bodyPr wrap="square" rtlCol="0">
            <a:spAutoFit/>
          </a:bodyPr>
          <a:lstStyle/>
          <a:p>
            <a:r>
              <a:rPr lang="es-CO" dirty="0" smtClean="0"/>
              <a:t>La enseñanza</a:t>
            </a:r>
            <a:endParaRPr lang="es-CO" dirty="0"/>
          </a:p>
        </p:txBody>
      </p:sp>
      <p:sp>
        <p:nvSpPr>
          <p:cNvPr id="12" name="CuadroTexto 11"/>
          <p:cNvSpPr txBox="1"/>
          <p:nvPr/>
        </p:nvSpPr>
        <p:spPr>
          <a:xfrm>
            <a:off x="7225658" y="3601001"/>
            <a:ext cx="3695383" cy="369332"/>
          </a:xfrm>
          <a:prstGeom prst="rect">
            <a:avLst/>
          </a:prstGeom>
          <a:noFill/>
        </p:spPr>
        <p:txBody>
          <a:bodyPr wrap="square" rtlCol="0">
            <a:spAutoFit/>
          </a:bodyPr>
          <a:lstStyle/>
          <a:p>
            <a:r>
              <a:rPr lang="es-CO" dirty="0" smtClean="0"/>
              <a:t>La citación debidamente enunciada</a:t>
            </a:r>
            <a:endParaRPr lang="es-CO" dirty="0"/>
          </a:p>
        </p:txBody>
      </p:sp>
    </p:spTree>
    <p:extLst>
      <p:ext uri="{BB962C8B-B14F-4D97-AF65-F5344CB8AC3E}">
        <p14:creationId xmlns:p14="http://schemas.microsoft.com/office/powerpoint/2010/main" val="144756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Las limitaciones y excepciones en Colombia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62" y="1694770"/>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38" y="2047194"/>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382" y="2070309"/>
            <a:ext cx="1694307" cy="169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4861" y="4284890"/>
            <a:ext cx="1713140" cy="186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0586" y="175674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5673" y="452777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0907" y="4333875"/>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8652294" y="3690604"/>
            <a:ext cx="3174520" cy="523220"/>
          </a:xfrm>
          <a:prstGeom prst="rect">
            <a:avLst/>
          </a:prstGeom>
          <a:noFill/>
        </p:spPr>
        <p:txBody>
          <a:bodyPr wrap="square" rtlCol="0">
            <a:spAutoFit/>
          </a:bodyPr>
          <a:lstStyle/>
          <a:p>
            <a:r>
              <a:rPr lang="es-CO" sz="1400" dirty="0" smtClean="0"/>
              <a:t>Las leyes no están sujetas a derechos patrimoniales o de autor</a:t>
            </a:r>
            <a:endParaRPr lang="es-CO" sz="1400" dirty="0"/>
          </a:p>
        </p:txBody>
      </p:sp>
      <p:sp>
        <p:nvSpPr>
          <p:cNvPr id="11" name="CuadroTexto 10"/>
          <p:cNvSpPr txBox="1"/>
          <p:nvPr/>
        </p:nvSpPr>
        <p:spPr>
          <a:xfrm>
            <a:off x="3023862" y="3810655"/>
            <a:ext cx="3174520" cy="523220"/>
          </a:xfrm>
          <a:prstGeom prst="rect">
            <a:avLst/>
          </a:prstGeom>
          <a:noFill/>
        </p:spPr>
        <p:txBody>
          <a:bodyPr wrap="square" rtlCol="0">
            <a:spAutoFit/>
          </a:bodyPr>
          <a:lstStyle/>
          <a:p>
            <a:r>
              <a:rPr lang="es-CO" sz="1400" dirty="0" smtClean="0"/>
              <a:t>Es legar copiar de libros de los que no existan copias</a:t>
            </a:r>
            <a:endParaRPr lang="es-CO" sz="1400" dirty="0"/>
          </a:p>
        </p:txBody>
      </p:sp>
      <p:sp>
        <p:nvSpPr>
          <p:cNvPr id="12" name="CuadroTexto 11"/>
          <p:cNvSpPr txBox="1"/>
          <p:nvPr/>
        </p:nvSpPr>
        <p:spPr>
          <a:xfrm>
            <a:off x="4661154" y="6235161"/>
            <a:ext cx="3174520" cy="307777"/>
          </a:xfrm>
          <a:prstGeom prst="rect">
            <a:avLst/>
          </a:prstGeom>
          <a:noFill/>
        </p:spPr>
        <p:txBody>
          <a:bodyPr wrap="square" rtlCol="0">
            <a:spAutoFit/>
          </a:bodyPr>
          <a:lstStyle/>
          <a:p>
            <a:r>
              <a:rPr lang="es-CO" sz="1400" dirty="0" smtClean="0"/>
              <a:t>Notas de clase</a:t>
            </a:r>
          </a:p>
        </p:txBody>
      </p:sp>
    </p:spTree>
    <p:extLst>
      <p:ext uri="{BB962C8B-B14F-4D97-AF65-F5344CB8AC3E}">
        <p14:creationId xmlns:p14="http://schemas.microsoft.com/office/powerpoint/2010/main" val="996383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Las obras en entidades públicas o de empleados o </a:t>
            </a:r>
            <a:r>
              <a:rPr lang="es-CO" b="1" dirty="0" smtClean="0"/>
              <a:t>servidores</a:t>
            </a:r>
            <a:r>
              <a:rPr lang="es-CO" dirty="0" smtClean="0"/>
              <a:t> públicos</a:t>
            </a:r>
            <a:endParaRPr lang="es-CO" dirty="0"/>
          </a:p>
        </p:txBody>
      </p:sp>
      <p:sp>
        <p:nvSpPr>
          <p:cNvPr id="3" name="2 Marcador de contenido"/>
          <p:cNvSpPr>
            <a:spLocks noGrp="1"/>
          </p:cNvSpPr>
          <p:nvPr>
            <p:ph idx="1"/>
          </p:nvPr>
        </p:nvSpPr>
        <p:spPr/>
        <p:txBody>
          <a:bodyPr>
            <a:normAutofit fontScale="70000" lnSpcReduction="20000"/>
          </a:bodyPr>
          <a:lstStyle/>
          <a:p>
            <a:pPr marL="0" indent="0">
              <a:buNone/>
            </a:pPr>
            <a:r>
              <a:rPr lang="es-CO" b="1" dirty="0" smtClean="0"/>
              <a:t>“Artículo 1º Ley 44 de 1993.-</a:t>
            </a:r>
            <a:r>
              <a:rPr lang="es-CO" dirty="0"/>
              <a:t> Los empleados y funcionarios públicos que sean autores de obras protegidas por el Derecho de Autor, podrán disponer contractualmente de ellas con cualquiera entidad de derecho público</a:t>
            </a:r>
            <a:r>
              <a:rPr lang="es-CO" dirty="0" smtClean="0"/>
              <a:t>.”</a:t>
            </a:r>
          </a:p>
          <a:p>
            <a:pPr marL="0" indent="0">
              <a:buNone/>
            </a:pPr>
            <a:r>
              <a:rPr lang="es-CO" dirty="0" smtClean="0"/>
              <a:t>“Frente </a:t>
            </a:r>
            <a:r>
              <a:rPr lang="es-CO" dirty="0"/>
              <a:t>a la facultad de negociación del servidor público, como autor de una obra realizada fuera de sus funciones legales y constitucionales, con las entidades públicas, se hace necesario aclarar la vigencia del artículo primero de la Ley 44 de 1993,  en relación a lo dispuesto en el artículo octavo de la Ley 80 de 1993, pues esta última norma inhabilita a los servidores públicos para contratar con las entidades estatales, y  no hizo mención expresa de esta situación en su artículo décimo. Al respecto varios comentarios se ofrecen necesarios.</a:t>
            </a:r>
          </a:p>
          <a:p>
            <a:pPr marL="0" indent="0">
              <a:buNone/>
            </a:pPr>
            <a:r>
              <a:rPr lang="es-CO" dirty="0" smtClean="0"/>
              <a:t>“Si </a:t>
            </a:r>
            <a:r>
              <a:rPr lang="es-CO" dirty="0"/>
              <a:t>bien la Ley 80 de 1993, "Estatuto de la Contratación Administrativa", en su artículo 8º establece la inhabilidad del servidor público para celebrar contratos de cualquier tipo con la administración, esta disposición no cobija el ámbito de las obras literarias y artísticas, por cuanto la Ley 44 de 1993, en su artículo primero introdujo la posibilidad específica que tienen los servidores públicos autores de obras para celebrar sobre ellas contratos con entidades públicas.  Al respecto el Consejo de Estado se pronunció señalando que el artículo primero de la Ley 44 de 1993, se considera de carácter especial respecto del Estatuto de Contratación Administrativa y en consecuencia, en materia de derecho de autor, se aplica el mencionado artículo[5</a:t>
            </a:r>
            <a:r>
              <a:rPr lang="es-CO" dirty="0" smtClean="0"/>
              <a:t>].” (Circular 7/02 DNDA)</a:t>
            </a:r>
            <a:endParaRPr lang="es-CO" dirty="0"/>
          </a:p>
        </p:txBody>
      </p:sp>
    </p:spTree>
    <p:extLst>
      <p:ext uri="{BB962C8B-B14F-4D97-AF65-F5344CB8AC3E}">
        <p14:creationId xmlns:p14="http://schemas.microsoft.com/office/powerpoint/2010/main" val="445313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a:t>
            </a:r>
            <a:r>
              <a:rPr lang="es-CO" b="1" dirty="0" smtClean="0"/>
              <a:t> no </a:t>
            </a:r>
            <a:r>
              <a:rPr lang="es-CO" dirty="0" smtClean="0"/>
              <a:t>es Propiedad Intelectual? </a:t>
            </a:r>
            <a:br>
              <a:rPr lang="es-CO" dirty="0" smtClean="0"/>
            </a:b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185" y="2463774"/>
            <a:ext cx="8077200" cy="2705100"/>
          </a:xfrm>
        </p:spPr>
      </p:pic>
      <p:sp>
        <p:nvSpPr>
          <p:cNvPr id="3" name="CuadroTexto 2"/>
          <p:cNvSpPr txBox="1"/>
          <p:nvPr/>
        </p:nvSpPr>
        <p:spPr>
          <a:xfrm>
            <a:off x="1775185" y="5495026"/>
            <a:ext cx="3305773" cy="369332"/>
          </a:xfrm>
          <a:prstGeom prst="rect">
            <a:avLst/>
          </a:prstGeom>
          <a:noFill/>
        </p:spPr>
        <p:txBody>
          <a:bodyPr wrap="square" rtlCol="0">
            <a:spAutoFit/>
          </a:bodyPr>
          <a:lstStyle/>
          <a:p>
            <a:r>
              <a:rPr lang="es-CO" dirty="0" smtClean="0"/>
              <a:t>Formulas por ser un lenguaje</a:t>
            </a:r>
            <a:endParaRPr lang="es-CO" dirty="0"/>
          </a:p>
        </p:txBody>
      </p:sp>
    </p:spTree>
    <p:extLst>
      <p:ext uri="{BB962C8B-B14F-4D97-AF65-F5344CB8AC3E}">
        <p14:creationId xmlns:p14="http://schemas.microsoft.com/office/powerpoint/2010/main" val="1614778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Ley de acceso a la información pública</a:t>
            </a:r>
            <a:endParaRPr lang="es-CO" dirty="0"/>
          </a:p>
        </p:txBody>
      </p:sp>
      <p:sp>
        <p:nvSpPr>
          <p:cNvPr id="3" name="2 Marcador de contenido"/>
          <p:cNvSpPr>
            <a:spLocks noGrp="1"/>
          </p:cNvSpPr>
          <p:nvPr>
            <p:ph idx="1"/>
          </p:nvPr>
        </p:nvSpPr>
        <p:spPr/>
        <p:txBody>
          <a:bodyPr>
            <a:normAutofit/>
          </a:bodyPr>
          <a:lstStyle/>
          <a:p>
            <a:pPr marL="0" indent="0">
              <a:buNone/>
            </a:pPr>
            <a:r>
              <a:rPr lang="es-CO" b="1" dirty="0" smtClean="0"/>
              <a:t>“Artículo</a:t>
            </a:r>
            <a:r>
              <a:rPr lang="es-CO" b="1" dirty="0"/>
              <a:t>  18. Información exceptuada por daño de derechos a personas naturales o jurídicas.</a:t>
            </a:r>
            <a:r>
              <a:rPr lang="es-CO" dirty="0"/>
              <a:t> </a:t>
            </a:r>
            <a:r>
              <a:rPr lang="es-CO" dirty="0">
                <a:hlinkClick r:id="rId2"/>
              </a:rPr>
              <a:t>Corregido por el art.  2, Decreto Nacional 1494 de 2015</a:t>
            </a:r>
            <a:r>
              <a:rPr lang="es-CO" dirty="0"/>
              <a:t>. Es toda aquella información pública clasificada, cuyo acceso podrá ser rechazado o denegado de manera motivada y por escrito, siempre que el acceso pudiere causar un daño a los siguientes derechos:</a:t>
            </a:r>
          </a:p>
          <a:p>
            <a:pPr marL="0" indent="0">
              <a:buNone/>
            </a:pPr>
            <a:r>
              <a:rPr lang="es-CO" dirty="0" smtClean="0"/>
              <a:t>“ c) Los </a:t>
            </a:r>
            <a:r>
              <a:rPr lang="es-CO" dirty="0"/>
              <a:t>secretos comerciales, industriales y </a:t>
            </a:r>
            <a:r>
              <a:rPr lang="es-CO" dirty="0" smtClean="0"/>
              <a:t>profesionales.”</a:t>
            </a:r>
            <a:endParaRPr lang="es-CO" dirty="0"/>
          </a:p>
          <a:p>
            <a:pPr marL="0" indent="0">
              <a:buNone/>
            </a:pPr>
            <a:endParaRPr lang="es-CO" dirty="0"/>
          </a:p>
        </p:txBody>
      </p:sp>
    </p:spTree>
    <p:extLst>
      <p:ext uri="{BB962C8B-B14F-4D97-AF65-F5344CB8AC3E}">
        <p14:creationId xmlns:p14="http://schemas.microsoft.com/office/powerpoint/2010/main" val="1083018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¿Qué es un secreto comercial, industrial o empresarial?</a:t>
            </a:r>
            <a:endParaRPr lang="es-CO" dirty="0"/>
          </a:p>
        </p:txBody>
      </p:sp>
      <p:sp>
        <p:nvSpPr>
          <p:cNvPr id="3" name="2 Marcador de contenido"/>
          <p:cNvSpPr>
            <a:spLocks noGrp="1"/>
          </p:cNvSpPr>
          <p:nvPr>
            <p:ph idx="1"/>
          </p:nvPr>
        </p:nvSpPr>
        <p:spPr/>
        <p:txBody>
          <a:bodyPr/>
          <a:lstStyle/>
          <a:p>
            <a:r>
              <a:rPr lang="es-CO" dirty="0" smtClean="0"/>
              <a:t>Información comercial</a:t>
            </a:r>
          </a:p>
          <a:p>
            <a:r>
              <a:rPr lang="es-CO" dirty="0" smtClean="0"/>
              <a:t>Valiosa</a:t>
            </a:r>
          </a:p>
          <a:p>
            <a:r>
              <a:rPr lang="es-CO" dirty="0" smtClean="0"/>
              <a:t>Por ser secreta</a:t>
            </a:r>
          </a:p>
          <a:p>
            <a:pPr marL="0" indent="0">
              <a:buNone/>
            </a:pPr>
            <a:r>
              <a:rPr lang="es-CO" dirty="0" smtClean="0"/>
              <a:t>¿Cómo se protege?</a:t>
            </a:r>
          </a:p>
          <a:p>
            <a:pPr marL="914400" lvl="2" indent="0">
              <a:buNone/>
            </a:pPr>
            <a:r>
              <a:rPr lang="es-CO" dirty="0" smtClean="0"/>
              <a:t>Medidas de protección contractual</a:t>
            </a:r>
          </a:p>
          <a:p>
            <a:pPr marL="1371600" lvl="3" indent="0">
              <a:buNone/>
            </a:pPr>
            <a:r>
              <a:rPr lang="es-CO" dirty="0" smtClean="0"/>
              <a:t>Cláusulas de confidencialidad aplicables y concretas</a:t>
            </a:r>
          </a:p>
          <a:p>
            <a:pPr marL="1371600" lvl="3" indent="0">
              <a:buNone/>
            </a:pPr>
            <a:r>
              <a:rPr lang="es-CO" dirty="0" smtClean="0"/>
              <a:t>Cláusulas penales</a:t>
            </a:r>
          </a:p>
          <a:p>
            <a:pPr marL="1371600" lvl="3" indent="0">
              <a:buNone/>
            </a:pPr>
            <a:r>
              <a:rPr lang="es-CO" dirty="0" smtClean="0"/>
              <a:t>Restringir el uso de correos y almacenamiento en la nube personales</a:t>
            </a:r>
          </a:p>
          <a:p>
            <a:pPr marL="914400" lvl="2" indent="0">
              <a:buNone/>
            </a:pPr>
            <a:r>
              <a:rPr lang="es-CO" dirty="0" smtClean="0"/>
              <a:t>Medidas de protección física</a:t>
            </a:r>
          </a:p>
          <a:p>
            <a:pPr marL="1371600" lvl="3" indent="0">
              <a:buNone/>
            </a:pPr>
            <a:r>
              <a:rPr lang="es-CO" dirty="0" smtClean="0"/>
              <a:t>Impedir acceso físico (servidores) o digital a la información</a:t>
            </a:r>
            <a:endParaRPr lang="es-CO" b="1" dirty="0" smtClean="0"/>
          </a:p>
          <a:p>
            <a:pPr marL="1371600" lvl="3" indent="0">
              <a:buNone/>
            </a:pPr>
            <a:r>
              <a:rPr lang="es-CO" dirty="0" smtClean="0"/>
              <a:t>Prohibición de compartir claves</a:t>
            </a:r>
          </a:p>
          <a:p>
            <a:pPr marL="1371600" lvl="3" indent="0">
              <a:buNone/>
            </a:pPr>
            <a:endParaRPr lang="es-CO"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445" y="4939851"/>
            <a:ext cx="94297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895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Cotitularidad</a:t>
            </a:r>
            <a:endParaRPr lang="es-CO" dirty="0"/>
          </a:p>
        </p:txBody>
      </p:sp>
      <p:sp>
        <p:nvSpPr>
          <p:cNvPr id="3" name="2 Marcador de contenido"/>
          <p:cNvSpPr>
            <a:spLocks noGrp="1"/>
          </p:cNvSpPr>
          <p:nvPr>
            <p:ph idx="1"/>
          </p:nvPr>
        </p:nvSpPr>
        <p:spPr>
          <a:xfrm>
            <a:off x="838200" y="1566832"/>
            <a:ext cx="10515600" cy="4351338"/>
          </a:xfrm>
        </p:spPr>
        <p:txBody>
          <a:bodyPr>
            <a:normAutofit fontScale="92500" lnSpcReduction="20000"/>
          </a:bodyPr>
          <a:lstStyle/>
          <a:p>
            <a:r>
              <a:rPr lang="es-CO" dirty="0" smtClean="0"/>
              <a:t>¿Compartir o no? Las entidades públicas y privadas comparten titularidad en proporción al esfuerzo de cada uno de los involucrados (tiempo y recursos invertidos para la realización de la obra)</a:t>
            </a:r>
          </a:p>
          <a:p>
            <a:r>
              <a:rPr lang="es-CO" dirty="0" smtClean="0"/>
              <a:t>Restricciones a la contratación estatal: por expresa disposición legal esto puede ser objeto de contratación directa</a:t>
            </a:r>
          </a:p>
          <a:p>
            <a:r>
              <a:rPr lang="es-CO" dirty="0" smtClean="0"/>
              <a:t>Veamos Guía Colciencias:</a:t>
            </a:r>
          </a:p>
          <a:p>
            <a:endParaRPr lang="es-CO" dirty="0"/>
          </a:p>
          <a:p>
            <a:pPr marL="0" indent="0">
              <a:buNone/>
            </a:pPr>
            <a:r>
              <a:rPr lang="es-CO" dirty="0">
                <a:hlinkClick r:id="rId2"/>
              </a:rPr>
              <a:t>http://</a:t>
            </a:r>
            <a:r>
              <a:rPr lang="es-CO" dirty="0" smtClean="0">
                <a:hlinkClick r:id="rId2"/>
              </a:rPr>
              <a:t>www.colciencias.gov.co/sites/default/files/ckeditor_files/guia-pi-beneficios-tributarios-2016.pdf</a:t>
            </a:r>
            <a:endParaRPr lang="es-CO" dirty="0" smtClean="0"/>
          </a:p>
          <a:p>
            <a:pPr marL="0" indent="0">
              <a:buNone/>
            </a:pPr>
            <a:endParaRPr lang="es-CO" dirty="0" smtClean="0"/>
          </a:p>
          <a:p>
            <a:pPr marL="0" indent="0">
              <a:buNone/>
            </a:pPr>
            <a:r>
              <a:rPr lang="es-CO" b="1" dirty="0" smtClean="0">
                <a:solidFill>
                  <a:schemeClr val="accent1">
                    <a:lumMod val="75000"/>
                  </a:schemeClr>
                </a:solidFill>
              </a:rPr>
              <a:t>Otras fuentes:</a:t>
            </a:r>
          </a:p>
          <a:p>
            <a:pPr marL="0" indent="0">
              <a:buNone/>
            </a:pPr>
            <a:r>
              <a:rPr lang="es-CO" b="1" dirty="0">
                <a:solidFill>
                  <a:schemeClr val="accent1">
                    <a:lumMod val="75000"/>
                  </a:schemeClr>
                </a:solidFill>
              </a:rPr>
              <a:t>http://</a:t>
            </a:r>
            <a:r>
              <a:rPr lang="es-CO" b="1" dirty="0" smtClean="0">
                <a:solidFill>
                  <a:schemeClr val="accent1">
                    <a:lumMod val="75000"/>
                  </a:schemeClr>
                </a:solidFill>
              </a:rPr>
              <a:t>www.clarkemodet.com/es/faqs/derechos-autor</a:t>
            </a:r>
          </a:p>
          <a:p>
            <a:pPr marL="0" indent="0">
              <a:buNone/>
            </a:pPr>
            <a:endParaRPr lang="es-CO" dirty="0" smtClean="0"/>
          </a:p>
        </p:txBody>
      </p:sp>
    </p:spTree>
    <p:extLst>
      <p:ext uri="{BB962C8B-B14F-4D97-AF65-F5344CB8AC3E}">
        <p14:creationId xmlns:p14="http://schemas.microsoft.com/office/powerpoint/2010/main" val="812510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a:t>
            </a:r>
            <a:r>
              <a:rPr lang="es-CO" i="1" dirty="0" smtClean="0"/>
              <a:t>no</a:t>
            </a:r>
            <a:r>
              <a:rPr lang="es-CO" dirty="0" smtClean="0"/>
              <a:t> es Propiedad Intelectual? ¿Pero cómo puedo proteger esto?</a:t>
            </a:r>
            <a:endParaRPr lang="es-CO" dirty="0"/>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3" name="CuadroTexto 2"/>
          <p:cNvSpPr txBox="1"/>
          <p:nvPr/>
        </p:nvSpPr>
        <p:spPr>
          <a:xfrm>
            <a:off x="838200" y="6107502"/>
            <a:ext cx="4182374" cy="369332"/>
          </a:xfrm>
          <a:prstGeom prst="rect">
            <a:avLst/>
          </a:prstGeom>
          <a:noFill/>
        </p:spPr>
        <p:txBody>
          <a:bodyPr wrap="square" rtlCol="0">
            <a:spAutoFit/>
          </a:bodyPr>
          <a:lstStyle/>
          <a:p>
            <a:r>
              <a:rPr lang="es-CO" dirty="0" smtClean="0"/>
              <a:t>Las reglas de los juegos</a:t>
            </a:r>
          </a:p>
        </p:txBody>
      </p:sp>
    </p:spTree>
    <p:extLst>
      <p:ext uri="{BB962C8B-B14F-4D97-AF65-F5344CB8AC3E}">
        <p14:creationId xmlns:p14="http://schemas.microsoft.com/office/powerpoint/2010/main" val="36745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a:t>
            </a:r>
            <a:r>
              <a:rPr lang="es-CO" b="1" dirty="0" smtClean="0"/>
              <a:t>no</a:t>
            </a:r>
            <a:r>
              <a:rPr lang="es-CO" dirty="0" smtClean="0"/>
              <a:t> es Propiedad Intelectual? ¿Pero puede y debe protegerse?</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153" y="1825625"/>
            <a:ext cx="7141693" cy="4351338"/>
          </a:xfrm>
        </p:spPr>
      </p:pic>
      <p:sp>
        <p:nvSpPr>
          <p:cNvPr id="3" name="CuadroTexto 2"/>
          <p:cNvSpPr txBox="1"/>
          <p:nvPr/>
        </p:nvSpPr>
        <p:spPr>
          <a:xfrm>
            <a:off x="974784" y="6374921"/>
            <a:ext cx="7668883" cy="369332"/>
          </a:xfrm>
          <a:prstGeom prst="rect">
            <a:avLst/>
          </a:prstGeom>
          <a:noFill/>
        </p:spPr>
        <p:txBody>
          <a:bodyPr wrap="square" rtlCol="0">
            <a:spAutoFit/>
          </a:bodyPr>
          <a:lstStyle/>
          <a:p>
            <a:r>
              <a:rPr lang="es-CO" dirty="0" smtClean="0"/>
              <a:t>No son sujeto de propiedad intelectual los diagramas de procedimientos y flujos </a:t>
            </a:r>
            <a:endParaRPr lang="es-CO" dirty="0"/>
          </a:p>
        </p:txBody>
      </p:sp>
    </p:spTree>
    <p:extLst>
      <p:ext uri="{BB962C8B-B14F-4D97-AF65-F5344CB8AC3E}">
        <p14:creationId xmlns:p14="http://schemas.microsoft.com/office/powerpoint/2010/main" val="9482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no es Propiedad Intelectual?</a:t>
            </a:r>
            <a:endParaRPr lang="es-CO" dirty="0"/>
          </a:p>
        </p:txBody>
      </p:sp>
      <p:sp>
        <p:nvSpPr>
          <p:cNvPr id="4" name="Rectángulo 3"/>
          <p:cNvSpPr/>
          <p:nvPr/>
        </p:nvSpPr>
        <p:spPr>
          <a:xfrm>
            <a:off x="1378039" y="2343955"/>
            <a:ext cx="1957589" cy="16871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p:cNvSpPr/>
          <p:nvPr/>
        </p:nvSpPr>
        <p:spPr>
          <a:xfrm>
            <a:off x="1506827" y="2298878"/>
            <a:ext cx="1700012" cy="17772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riángulo isósceles 5"/>
          <p:cNvSpPr/>
          <p:nvPr/>
        </p:nvSpPr>
        <p:spPr>
          <a:xfrm>
            <a:off x="3335627" y="1642056"/>
            <a:ext cx="2009104" cy="2434107"/>
          </a:xfrm>
          <a:prstGeom prst="triangl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p:cNvSpPr txBox="1"/>
          <p:nvPr/>
        </p:nvSpPr>
        <p:spPr>
          <a:xfrm>
            <a:off x="1378039" y="4960189"/>
            <a:ext cx="6014799" cy="369332"/>
          </a:xfrm>
          <a:prstGeom prst="rect">
            <a:avLst/>
          </a:prstGeom>
          <a:noFill/>
        </p:spPr>
        <p:txBody>
          <a:bodyPr wrap="square" rtlCol="0">
            <a:spAutoFit/>
          </a:bodyPr>
          <a:lstStyle/>
          <a:p>
            <a:r>
              <a:rPr lang="es-CO" dirty="0" smtClean="0"/>
              <a:t>Las figuras geométricas no son sujeto de propiedad intelectual</a:t>
            </a:r>
            <a:endParaRPr lang="es-CO" dirty="0"/>
          </a:p>
        </p:txBody>
      </p:sp>
    </p:spTree>
    <p:extLst>
      <p:ext uri="{BB962C8B-B14F-4D97-AF65-F5344CB8AC3E}">
        <p14:creationId xmlns:p14="http://schemas.microsoft.com/office/powerpoint/2010/main" val="973392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no es Propiedad Intelectual? ¿Pero puede y debe protegerse? </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5781" y="2144254"/>
            <a:ext cx="4174092" cy="3165942"/>
          </a:xfrm>
        </p:spPr>
      </p:pic>
      <p:sp>
        <p:nvSpPr>
          <p:cNvPr id="3" name="CuadroTexto 2"/>
          <p:cNvSpPr txBox="1"/>
          <p:nvPr/>
        </p:nvSpPr>
        <p:spPr>
          <a:xfrm>
            <a:off x="1035170" y="5607170"/>
            <a:ext cx="7927675" cy="369332"/>
          </a:xfrm>
          <a:prstGeom prst="rect">
            <a:avLst/>
          </a:prstGeom>
          <a:noFill/>
        </p:spPr>
        <p:txBody>
          <a:bodyPr wrap="square" rtlCol="0">
            <a:spAutoFit/>
          </a:bodyPr>
          <a:lstStyle/>
          <a:p>
            <a:r>
              <a:rPr lang="es-CO" dirty="0" smtClean="0"/>
              <a:t>Las bitácoras de campo/ trabajo son sujeto de propiedad intelectual </a:t>
            </a:r>
            <a:endParaRPr lang="es-CO" dirty="0"/>
          </a:p>
        </p:txBody>
      </p:sp>
    </p:spTree>
    <p:extLst>
      <p:ext uri="{BB962C8B-B14F-4D97-AF65-F5344CB8AC3E}">
        <p14:creationId xmlns:p14="http://schemas.microsoft.com/office/powerpoint/2010/main" val="30542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2516</Words>
  <Application>Microsoft Office PowerPoint</Application>
  <PresentationFormat>Panorámica</PresentationFormat>
  <Paragraphs>185</Paragraphs>
  <Slides>52</Slides>
  <Notes>0</Notes>
  <HiddenSlides>0</HiddenSlides>
  <MMClips>5</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Arial</vt:lpstr>
      <vt:lpstr>Calibri</vt:lpstr>
      <vt:lpstr>Calibri Light</vt:lpstr>
      <vt:lpstr>Tema de Office</vt:lpstr>
      <vt:lpstr>Algunas consideraciones</vt:lpstr>
      <vt:lpstr>Propiedad Intelectual: Derecho de Autor y Derechos Conexos en la Investigación Científica</vt:lpstr>
      <vt:lpstr>¿Qué no es Propiedad Intelectual? ¿Y si me aprovecho de la reputación de los personajes reales?</vt:lpstr>
      <vt:lpstr>¿Qué no es Propiedad Intelectual? ¿Y si aíslo parte de la naturaleza para reproducirla industrialmente?</vt:lpstr>
      <vt:lpstr>¿Qué no es Propiedad Intelectual?  </vt:lpstr>
      <vt:lpstr>¿Qué no es Propiedad Intelectual? ¿Pero cómo puedo proteger esto?</vt:lpstr>
      <vt:lpstr>¿Qué no es Propiedad Intelectual? ¿Pero puede y debe protegerse?</vt:lpstr>
      <vt:lpstr>¿Qué no es Propiedad Intelectual?</vt:lpstr>
      <vt:lpstr>¿Qué no es Propiedad Intelectual? ¿Pero puede y debe protegerse? </vt:lpstr>
      <vt:lpstr>¿Qué sí es Propiedad Intelectual?</vt:lpstr>
      <vt:lpstr>Tribunal Superior de Bogotá, Luis A. Velasco v. Gabriel García Márquez “Relato de un Náufrago”, 27 de enero de 1994</vt:lpstr>
      <vt:lpstr>¿Qué sí es Propiedad Intelectual?</vt:lpstr>
      <vt:lpstr>¿Qué sí es Propiedad Intelectual?</vt:lpstr>
      <vt:lpstr>¿Qué sí es propiedad intelectual?</vt:lpstr>
      <vt:lpstr>¿Qué sí es Propiedad Intelectual?</vt:lpstr>
      <vt:lpstr>¿Qué sí es Propiedad Intelectual? ¿Los segundos usos deberían poderse proteger?</vt:lpstr>
      <vt:lpstr>¿Qué si es Propiedad Intelectual? ¿Y las plantas? ¿Los animales?</vt:lpstr>
      <vt:lpstr>¿Qué sí es Propiedad Intelectual? ¿El valor estético o artístico debería ser relevante?</vt:lpstr>
      <vt:lpstr>Orígenes de la Propiedad Intelectual</vt:lpstr>
      <vt:lpstr>¿Cuándo fue necesaria una regulación? Por la invención de técnicas que permiten múltiples copias de una obra</vt:lpstr>
      <vt:lpstr>El comienzo de la Historia</vt:lpstr>
      <vt:lpstr>Primeras discusiones</vt:lpstr>
      <vt:lpstr>Las primeras normas reconocidas en el Reino Unido: El Estatuto de Monopolios para Patentes (1624) y El Estatuto de la Reina Ana para Derecho de Autor (1710) </vt:lpstr>
      <vt:lpstr>¿Para qué el Derecho de Autor?</vt:lpstr>
      <vt:lpstr>¿Pero todo es color de rosa? La política…</vt:lpstr>
      <vt:lpstr>La presencia del debate ético es histórica. Artículo en Enciclopedia Leipzig y Halle 1740</vt:lpstr>
      <vt:lpstr>La circulación de mercancías e información llevó a que Propiedad Intelectual fuera la primera legislación uniforme ¿Cómo? Dos tratados multilaterales Berna y París </vt:lpstr>
      <vt:lpstr>Obra Colaborativa</vt:lpstr>
      <vt:lpstr>Principales principios del Derecho de Autor: Protección de cualquier tipo de Obra </vt:lpstr>
      <vt:lpstr>Principales principios del Derecho de Autor: Protección de cualquier tipo de Obra</vt:lpstr>
      <vt:lpstr>Principales principios del Derecho de Autor: Protección de cualquier tipo de Obra</vt:lpstr>
      <vt:lpstr>Principales principios del Derecho de Autor: Ausencia de formalidades para su protección</vt:lpstr>
      <vt:lpstr>¿En qué consiste el Registro de Derecho de Autor?</vt:lpstr>
      <vt:lpstr>¿Qué ha dicho sobre el registro la jurisprudencia?</vt:lpstr>
      <vt:lpstr>Los derechos subjetivos protegidos por el Derecho de Autor</vt:lpstr>
      <vt:lpstr>Derechos Patrimoniales:  1. El de hacer la comunicación pública</vt:lpstr>
      <vt:lpstr>¿En qué consiste entonces la comunicación pública?</vt:lpstr>
      <vt:lpstr>El Código estadounidense ofrece más elementos para determinar los límites externos del derecho (Section 106(4) of Title 17, U.S. Code) </vt:lpstr>
      <vt:lpstr>Ejemplo de licencia y de cesión de derecho de comunicación pública</vt:lpstr>
      <vt:lpstr>Derechos Patrimoniales:  2. Reproducción</vt:lpstr>
      <vt:lpstr>Derechos Patrimoniales:  3. Transformación</vt:lpstr>
      <vt:lpstr>Derechos patrimoniales:  4. Derecho de Seguimiento (Droit D’Suite)  No se aplica todavía en Colombia</vt:lpstr>
      <vt:lpstr>Derechos Morales:  1. Paternidad</vt:lpstr>
      <vt:lpstr>Derechos Morales:  2. Ineditud y retracto</vt:lpstr>
      <vt:lpstr>Derechos Morales 3. Impedir mutilación </vt:lpstr>
      <vt:lpstr>Excepciones y Limitaciones:  la Regla de los 3 Pasos</vt:lpstr>
      <vt:lpstr>Las limitaciones y excepciones en Colombia</vt:lpstr>
      <vt:lpstr>Las limitaciones y excepciones en Colombia</vt:lpstr>
      <vt:lpstr>Las obras en entidades públicas o de empleados o servidores públicos</vt:lpstr>
      <vt:lpstr>Ley de acceso a la información pública</vt:lpstr>
      <vt:lpstr>¿Qué es un secreto comercial, industrial o empresarial?</vt:lpstr>
      <vt:lpstr>Cotitularidad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Propiedad Intelectual: Derecho de Autor y Derechos Conexos en la Investigación Científica</dc:title>
  <dc:creator>Juan Felipe Acosta</dc:creator>
  <cp:lastModifiedBy>JulioBN</cp:lastModifiedBy>
  <cp:revision>90</cp:revision>
  <dcterms:created xsi:type="dcterms:W3CDTF">2017-04-13T15:47:39Z</dcterms:created>
  <dcterms:modified xsi:type="dcterms:W3CDTF">2017-04-24T21:45:01Z</dcterms:modified>
</cp:coreProperties>
</file>